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56" r:id="rId2"/>
  </p:sldIdLst>
  <p:sldSz cx="30243463" cy="42840275"/>
  <p:notesSz cx="6864350" cy="9996488"/>
  <p:defaultTextStyle>
    <a:defPPr>
      <a:defRPr lang="en-GB"/>
    </a:defPPr>
    <a:lvl1pPr algn="ctr" rtl="0" eaLnBrk="0" fontAlgn="base" hangingPunct="0">
      <a:spcBef>
        <a:spcPct val="0"/>
      </a:spcBef>
      <a:spcAft>
        <a:spcPct val="0"/>
      </a:spcAft>
      <a:defRPr sz="2255" kern="1200">
        <a:solidFill>
          <a:srgbClr val="000099"/>
        </a:solidFill>
        <a:latin typeface="Times New Roman" panose="02020603050405020304" pitchFamily="18" charset="0"/>
        <a:ea typeface="+mn-ea"/>
        <a:cs typeface="+mn-cs"/>
      </a:defRPr>
    </a:lvl1pPr>
    <a:lvl2pPr marL="417086" indent="69813" algn="ctr" rtl="0" eaLnBrk="0" fontAlgn="base" hangingPunct="0">
      <a:spcBef>
        <a:spcPct val="0"/>
      </a:spcBef>
      <a:spcAft>
        <a:spcPct val="0"/>
      </a:spcAft>
      <a:defRPr sz="2255" kern="1200">
        <a:solidFill>
          <a:srgbClr val="000099"/>
        </a:solidFill>
        <a:latin typeface="Times New Roman" panose="02020603050405020304" pitchFamily="18" charset="0"/>
        <a:ea typeface="+mn-ea"/>
        <a:cs typeface="+mn-cs"/>
      </a:defRPr>
    </a:lvl2pPr>
    <a:lvl3pPr marL="834170" indent="141416" algn="ctr" rtl="0" eaLnBrk="0" fontAlgn="base" hangingPunct="0">
      <a:spcBef>
        <a:spcPct val="0"/>
      </a:spcBef>
      <a:spcAft>
        <a:spcPct val="0"/>
      </a:spcAft>
      <a:defRPr sz="2255" kern="1200">
        <a:solidFill>
          <a:srgbClr val="000099"/>
        </a:solidFill>
        <a:latin typeface="Times New Roman" panose="02020603050405020304" pitchFamily="18" charset="0"/>
        <a:ea typeface="+mn-ea"/>
        <a:cs typeface="+mn-cs"/>
      </a:defRPr>
    </a:lvl3pPr>
    <a:lvl4pPr marL="1251256" indent="213018" algn="ctr" rtl="0" eaLnBrk="0" fontAlgn="base" hangingPunct="0">
      <a:spcBef>
        <a:spcPct val="0"/>
      </a:spcBef>
      <a:spcAft>
        <a:spcPct val="0"/>
      </a:spcAft>
      <a:defRPr sz="2255" kern="1200">
        <a:solidFill>
          <a:srgbClr val="000099"/>
        </a:solidFill>
        <a:latin typeface="Times New Roman" panose="02020603050405020304" pitchFamily="18" charset="0"/>
        <a:ea typeface="+mn-ea"/>
        <a:cs typeface="+mn-cs"/>
      </a:defRPr>
    </a:lvl4pPr>
    <a:lvl5pPr marL="1668341" indent="284621" algn="ctr" rtl="0" eaLnBrk="0" fontAlgn="base" hangingPunct="0">
      <a:spcBef>
        <a:spcPct val="0"/>
      </a:spcBef>
      <a:spcAft>
        <a:spcPct val="0"/>
      </a:spcAft>
      <a:defRPr sz="2255" kern="1200">
        <a:solidFill>
          <a:srgbClr val="000099"/>
        </a:solidFill>
        <a:latin typeface="Times New Roman" panose="02020603050405020304" pitchFamily="18" charset="0"/>
        <a:ea typeface="+mn-ea"/>
        <a:cs typeface="+mn-cs"/>
      </a:defRPr>
    </a:lvl5pPr>
    <a:lvl6pPr marL="2577694" algn="l" defTabSz="1031077" rtl="0" eaLnBrk="1" latinLnBrk="0" hangingPunct="1">
      <a:defRPr sz="2255" kern="1200">
        <a:solidFill>
          <a:srgbClr val="000099"/>
        </a:solidFill>
        <a:latin typeface="Times New Roman" panose="02020603050405020304" pitchFamily="18" charset="0"/>
        <a:ea typeface="+mn-ea"/>
        <a:cs typeface="+mn-cs"/>
      </a:defRPr>
    </a:lvl6pPr>
    <a:lvl7pPr marL="3093232" algn="l" defTabSz="1031077" rtl="0" eaLnBrk="1" latinLnBrk="0" hangingPunct="1">
      <a:defRPr sz="2255" kern="1200">
        <a:solidFill>
          <a:srgbClr val="000099"/>
        </a:solidFill>
        <a:latin typeface="Times New Roman" panose="02020603050405020304" pitchFamily="18" charset="0"/>
        <a:ea typeface="+mn-ea"/>
        <a:cs typeface="+mn-cs"/>
      </a:defRPr>
    </a:lvl7pPr>
    <a:lvl8pPr marL="3608771" algn="l" defTabSz="1031077" rtl="0" eaLnBrk="1" latinLnBrk="0" hangingPunct="1">
      <a:defRPr sz="2255" kern="1200">
        <a:solidFill>
          <a:srgbClr val="000099"/>
        </a:solidFill>
        <a:latin typeface="Times New Roman" panose="02020603050405020304" pitchFamily="18" charset="0"/>
        <a:ea typeface="+mn-ea"/>
        <a:cs typeface="+mn-cs"/>
      </a:defRPr>
    </a:lvl8pPr>
    <a:lvl9pPr marL="4124310" algn="l" defTabSz="1031077" rtl="0" eaLnBrk="1" latinLnBrk="0" hangingPunct="1">
      <a:defRPr sz="2255" kern="1200">
        <a:solidFill>
          <a:srgbClr val="000099"/>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13464" userDrawn="1">
          <p15:clr>
            <a:srgbClr val="A4A3A4"/>
          </p15:clr>
        </p15:guide>
        <p15:guide id="2" pos="9526" userDrawn="1">
          <p15:clr>
            <a:srgbClr val="A4A3A4"/>
          </p15:clr>
        </p15:guide>
      </p15:sldGuideLst>
    </p:ext>
    <p:ext uri="{2D200454-40CA-4A62-9FC3-DE9A4176ACB9}">
      <p15:notesGuideLst xmlns:p15="http://schemas.microsoft.com/office/powerpoint/2012/main">
        <p15:guide id="1" orient="horz" pos="3149">
          <p15:clr>
            <a:srgbClr val="A4A3A4"/>
          </p15:clr>
        </p15:guide>
        <p15:guide id="2" pos="2162">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44EEE28-1DBD-524F-A51A-0DB8E8CDC96E}" name="Γεωργιος Δημοπουλος" initials="ΓΔ" userId="Γεωργιος Δημοπουλος"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9999"/>
    <a:srgbClr val="FFCC00"/>
    <a:srgbClr val="FFD7AF"/>
    <a:srgbClr val="FFE699"/>
    <a:srgbClr val="FDEABB"/>
    <a:srgbClr val="663300"/>
    <a:srgbClr val="E6E6E6"/>
    <a:srgbClr val="FEF4DA"/>
    <a:srgbClr val="F3F5D7"/>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MasterView">
  <p:normalViewPr>
    <p:restoredLeft sz="6322" autoAdjust="0"/>
    <p:restoredTop sz="99104" autoAdjust="0"/>
  </p:normalViewPr>
  <p:slideViewPr>
    <p:cSldViewPr snapToGrid="0">
      <p:cViewPr>
        <p:scale>
          <a:sx n="40" d="100"/>
          <a:sy n="40" d="100"/>
        </p:scale>
        <p:origin x="36" y="-4590"/>
      </p:cViewPr>
      <p:guideLst>
        <p:guide orient="horz" pos="13464"/>
        <p:guide pos="9526"/>
      </p:guideLst>
    </p:cSldViewPr>
  </p:slideViewPr>
  <p:outlineViewPr>
    <p:cViewPr>
      <p:scale>
        <a:sx n="25" d="100"/>
        <a:sy n="25" d="100"/>
      </p:scale>
      <p:origin x="0" y="0"/>
    </p:cViewPr>
    <p:sldLst>
      <p:sld r:id="rId1" collapse="1"/>
    </p:sldLst>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2" d="100"/>
          <a:sy n="52" d="100"/>
        </p:scale>
        <p:origin x="-2892" y="-108"/>
      </p:cViewPr>
      <p:guideLst>
        <p:guide orient="horz" pos="3149"/>
        <p:guide pos="2162"/>
      </p:guideLst>
    </p:cSldViewPr>
  </p:notesViewPr>
  <p:gridSpacing cx="180023" cy="180023"/>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 Id="rId9" Type="http://schemas.microsoft.com/office/2018/10/relationships/authors" Target="authors.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552451289788395"/>
          <c:y val="8.5375918959849958E-2"/>
          <c:w val="0.49314421845664391"/>
          <c:h val="0.81387790843073271"/>
        </c:manualLayout>
      </c:layout>
      <c:radarChart>
        <c:radarStyle val="marker"/>
        <c:varyColors val="0"/>
        <c:ser>
          <c:idx val="0"/>
          <c:order val="0"/>
          <c:tx>
            <c:strRef>
              <c:f>Οργανοληπτικά!$C$36</c:f>
              <c:strCache>
                <c:ptCount val="1"/>
                <c:pt idx="0">
                  <c:v>Sample 1 (0%)</c:v>
                </c:pt>
              </c:strCache>
            </c:strRef>
          </c:tx>
          <c:spPr>
            <a:ln w="31750" cap="rnd">
              <a:solidFill>
                <a:schemeClr val="accent1"/>
              </a:solidFill>
              <a:round/>
            </a:ln>
            <a:effectLst/>
          </c:spPr>
          <c:marker>
            <c:symbol val="none"/>
          </c:marker>
          <c:cat>
            <c:strRef>
              <c:f>(Οργανοληπτικά!$B$37:$B$40,Οργανοληπτικά!$B$42:$B$54,Οργανοληπτικά!$B$56,Οργανοληπτικά!$B$58:$B$67)</c:f>
              <c:strCache>
                <c:ptCount val="28"/>
                <c:pt idx="0">
                  <c:v>Expansion</c:v>
                </c:pt>
                <c:pt idx="1">
                  <c:v>Crust color intensity</c:v>
                </c:pt>
                <c:pt idx="2">
                  <c:v>Crumb color intensity</c:v>
                </c:pt>
                <c:pt idx="3">
                  <c:v>Porosity</c:v>
                </c:pt>
                <c:pt idx="4">
                  <c:v>Aroma intensity</c:v>
                </c:pt>
                <c:pt idx="5">
                  <c:v>Off-odor</c:v>
                </c:pt>
                <c:pt idx="6">
                  <c:v>Defects</c:v>
                </c:pt>
                <c:pt idx="7">
                  <c:v>Crust hardness</c:v>
                </c:pt>
                <c:pt idx="8">
                  <c:v>Crumb hardness</c:v>
                </c:pt>
                <c:pt idx="9">
                  <c:v>Crumbliness</c:v>
                </c:pt>
                <c:pt idx="10">
                  <c:v>Crust hardness</c:v>
                </c:pt>
                <c:pt idx="11">
                  <c:v>Crumb hardness</c:v>
                </c:pt>
                <c:pt idx="12">
                  <c:v>Stickiness</c:v>
                </c:pt>
                <c:pt idx="13">
                  <c:v>Intensity</c:v>
                </c:pt>
                <c:pt idx="14">
                  <c:v>Sweet</c:v>
                </c:pt>
                <c:pt idx="15">
                  <c:v>Salty</c:v>
                </c:pt>
                <c:pt idx="16">
                  <c:v>Sour</c:v>
                </c:pt>
                <c:pt idx="17">
                  <c:v>Astringent</c:v>
                </c:pt>
                <c:pt idx="18">
                  <c:v>Intensity</c:v>
                </c:pt>
                <c:pt idx="19">
                  <c:v>Off-flavors</c:v>
                </c:pt>
                <c:pt idx="20">
                  <c:v>Defects</c:v>
                </c:pt>
                <c:pt idx="21">
                  <c:v>Aftertaste</c:v>
                </c:pt>
                <c:pt idx="22">
                  <c:v>Staleness</c:v>
                </c:pt>
                <c:pt idx="23">
                  <c:v>Appearance</c:v>
                </c:pt>
                <c:pt idx="24">
                  <c:v>Odor</c:v>
                </c:pt>
                <c:pt idx="25">
                  <c:v>Texture</c:v>
                </c:pt>
                <c:pt idx="26">
                  <c:v>Taste</c:v>
                </c:pt>
                <c:pt idx="27">
                  <c:v>Overall impression</c:v>
                </c:pt>
              </c:strCache>
              <c:extLst/>
            </c:strRef>
          </c:cat>
          <c:val>
            <c:numRef>
              <c:f>(Οργανοληπτικά!$C$37:$C$40,Οργανοληπτικά!$C$42:$C$54,Οργανοληπτικά!$C$56,Οργανοληπτικά!$C$58:$C$67)</c:f>
              <c:numCache>
                <c:formatCode>General</c:formatCode>
                <c:ptCount val="28"/>
                <c:pt idx="0">
                  <c:v>6.6</c:v>
                </c:pt>
                <c:pt idx="1">
                  <c:v>3.6</c:v>
                </c:pt>
                <c:pt idx="2">
                  <c:v>1.4</c:v>
                </c:pt>
                <c:pt idx="3">
                  <c:v>4.8</c:v>
                </c:pt>
                <c:pt idx="4">
                  <c:v>6.4</c:v>
                </c:pt>
                <c:pt idx="5">
                  <c:v>1</c:v>
                </c:pt>
                <c:pt idx="6">
                  <c:v>1</c:v>
                </c:pt>
                <c:pt idx="7">
                  <c:v>4.4000000000000004</c:v>
                </c:pt>
                <c:pt idx="8">
                  <c:v>3.4</c:v>
                </c:pt>
                <c:pt idx="9">
                  <c:v>1.6</c:v>
                </c:pt>
                <c:pt idx="10">
                  <c:v>4.4000000000000004</c:v>
                </c:pt>
                <c:pt idx="11">
                  <c:v>2.6</c:v>
                </c:pt>
                <c:pt idx="12">
                  <c:v>1.8</c:v>
                </c:pt>
                <c:pt idx="13">
                  <c:v>2.6</c:v>
                </c:pt>
                <c:pt idx="14">
                  <c:v>2.6</c:v>
                </c:pt>
                <c:pt idx="15">
                  <c:v>1.4</c:v>
                </c:pt>
                <c:pt idx="16">
                  <c:v>1.2</c:v>
                </c:pt>
                <c:pt idx="17">
                  <c:v>1.8</c:v>
                </c:pt>
                <c:pt idx="18">
                  <c:v>2.2000000000000002</c:v>
                </c:pt>
                <c:pt idx="19">
                  <c:v>1.4</c:v>
                </c:pt>
                <c:pt idx="20">
                  <c:v>1.2</c:v>
                </c:pt>
                <c:pt idx="21">
                  <c:v>1.8</c:v>
                </c:pt>
                <c:pt idx="22">
                  <c:v>1</c:v>
                </c:pt>
                <c:pt idx="23">
                  <c:v>8.4</c:v>
                </c:pt>
                <c:pt idx="24">
                  <c:v>8.4</c:v>
                </c:pt>
                <c:pt idx="25">
                  <c:v>8.1999999999999993</c:v>
                </c:pt>
                <c:pt idx="26">
                  <c:v>9</c:v>
                </c:pt>
                <c:pt idx="27">
                  <c:v>8.4</c:v>
                </c:pt>
              </c:numCache>
              <c:extLst/>
            </c:numRef>
          </c:val>
          <c:extLst>
            <c:ext xmlns:c16="http://schemas.microsoft.com/office/drawing/2014/chart" uri="{C3380CC4-5D6E-409C-BE32-E72D297353CC}">
              <c16:uniqueId val="{00000000-DEB5-4013-A3E4-EA785430B14C}"/>
            </c:ext>
          </c:extLst>
        </c:ser>
        <c:ser>
          <c:idx val="1"/>
          <c:order val="1"/>
          <c:tx>
            <c:strRef>
              <c:f>Οργανοληπτικά!$D$36</c:f>
              <c:strCache>
                <c:ptCount val="1"/>
                <c:pt idx="0">
                  <c:v>Sample 2 (15%)</c:v>
                </c:pt>
              </c:strCache>
            </c:strRef>
          </c:tx>
          <c:spPr>
            <a:ln w="31750" cap="rnd">
              <a:solidFill>
                <a:schemeClr val="accent2"/>
              </a:solidFill>
              <a:round/>
            </a:ln>
            <a:effectLst/>
          </c:spPr>
          <c:marker>
            <c:symbol val="none"/>
          </c:marker>
          <c:cat>
            <c:strRef>
              <c:f>(Οργανοληπτικά!$B$37:$B$40,Οργανοληπτικά!$B$42:$B$54,Οργανοληπτικά!$B$56,Οργανοληπτικά!$B$58:$B$67)</c:f>
              <c:strCache>
                <c:ptCount val="28"/>
                <c:pt idx="0">
                  <c:v>Expansion</c:v>
                </c:pt>
                <c:pt idx="1">
                  <c:v>Crust color intensity</c:v>
                </c:pt>
                <c:pt idx="2">
                  <c:v>Crumb color intensity</c:v>
                </c:pt>
                <c:pt idx="3">
                  <c:v>Porosity</c:v>
                </c:pt>
                <c:pt idx="4">
                  <c:v>Aroma intensity</c:v>
                </c:pt>
                <c:pt idx="5">
                  <c:v>Off-odor</c:v>
                </c:pt>
                <c:pt idx="6">
                  <c:v>Defects</c:v>
                </c:pt>
                <c:pt idx="7">
                  <c:v>Crust hardness</c:v>
                </c:pt>
                <c:pt idx="8">
                  <c:v>Crumb hardness</c:v>
                </c:pt>
                <c:pt idx="9">
                  <c:v>Crumbliness</c:v>
                </c:pt>
                <c:pt idx="10">
                  <c:v>Crust hardness</c:v>
                </c:pt>
                <c:pt idx="11">
                  <c:v>Crumb hardness</c:v>
                </c:pt>
                <c:pt idx="12">
                  <c:v>Stickiness</c:v>
                </c:pt>
                <c:pt idx="13">
                  <c:v>Intensity</c:v>
                </c:pt>
                <c:pt idx="14">
                  <c:v>Sweet</c:v>
                </c:pt>
                <c:pt idx="15">
                  <c:v>Salty</c:v>
                </c:pt>
                <c:pt idx="16">
                  <c:v>Sour</c:v>
                </c:pt>
                <c:pt idx="17">
                  <c:v>Astringent</c:v>
                </c:pt>
                <c:pt idx="18">
                  <c:v>Intensity</c:v>
                </c:pt>
                <c:pt idx="19">
                  <c:v>Off-flavors</c:v>
                </c:pt>
                <c:pt idx="20">
                  <c:v>Defects</c:v>
                </c:pt>
                <c:pt idx="21">
                  <c:v>Aftertaste</c:v>
                </c:pt>
                <c:pt idx="22">
                  <c:v>Staleness</c:v>
                </c:pt>
                <c:pt idx="23">
                  <c:v>Appearance</c:v>
                </c:pt>
                <c:pt idx="24">
                  <c:v>Odor</c:v>
                </c:pt>
                <c:pt idx="25">
                  <c:v>Texture</c:v>
                </c:pt>
                <c:pt idx="26">
                  <c:v>Taste</c:v>
                </c:pt>
                <c:pt idx="27">
                  <c:v>Overall impression</c:v>
                </c:pt>
              </c:strCache>
              <c:extLst/>
            </c:strRef>
          </c:cat>
          <c:val>
            <c:numRef>
              <c:f>(Οργανοληπτικά!$D$37:$D$40,Οργανοληπτικά!$D$42:$D$54,Οργανοληπτικά!$D$56,Οργανοληπτικά!$D$58:$D$67)</c:f>
              <c:numCache>
                <c:formatCode>General</c:formatCode>
                <c:ptCount val="28"/>
                <c:pt idx="0">
                  <c:v>4.8</c:v>
                </c:pt>
                <c:pt idx="1">
                  <c:v>6.6</c:v>
                </c:pt>
                <c:pt idx="2">
                  <c:v>4.2</c:v>
                </c:pt>
                <c:pt idx="3">
                  <c:v>3.6</c:v>
                </c:pt>
                <c:pt idx="4">
                  <c:v>5.4</c:v>
                </c:pt>
                <c:pt idx="5">
                  <c:v>1.8</c:v>
                </c:pt>
                <c:pt idx="6">
                  <c:v>1</c:v>
                </c:pt>
                <c:pt idx="7">
                  <c:v>6</c:v>
                </c:pt>
                <c:pt idx="8">
                  <c:v>4.2</c:v>
                </c:pt>
                <c:pt idx="9">
                  <c:v>4.8</c:v>
                </c:pt>
                <c:pt idx="10">
                  <c:v>5.2</c:v>
                </c:pt>
                <c:pt idx="11">
                  <c:v>2.6</c:v>
                </c:pt>
                <c:pt idx="12">
                  <c:v>2.6</c:v>
                </c:pt>
                <c:pt idx="13">
                  <c:v>4.4000000000000004</c:v>
                </c:pt>
                <c:pt idx="14">
                  <c:v>1.8</c:v>
                </c:pt>
                <c:pt idx="15">
                  <c:v>2</c:v>
                </c:pt>
                <c:pt idx="16">
                  <c:v>2.6</c:v>
                </c:pt>
                <c:pt idx="17">
                  <c:v>2.8</c:v>
                </c:pt>
                <c:pt idx="18">
                  <c:v>4</c:v>
                </c:pt>
                <c:pt idx="19">
                  <c:v>3.2</c:v>
                </c:pt>
                <c:pt idx="20">
                  <c:v>2</c:v>
                </c:pt>
                <c:pt idx="21">
                  <c:v>4.2</c:v>
                </c:pt>
                <c:pt idx="22">
                  <c:v>1</c:v>
                </c:pt>
                <c:pt idx="23">
                  <c:v>7.8</c:v>
                </c:pt>
                <c:pt idx="24">
                  <c:v>7.9</c:v>
                </c:pt>
                <c:pt idx="25">
                  <c:v>7.8</c:v>
                </c:pt>
                <c:pt idx="26">
                  <c:v>8.3000000000000007</c:v>
                </c:pt>
                <c:pt idx="27">
                  <c:v>7.4</c:v>
                </c:pt>
              </c:numCache>
              <c:extLst/>
            </c:numRef>
          </c:val>
          <c:extLst>
            <c:ext xmlns:c16="http://schemas.microsoft.com/office/drawing/2014/chart" uri="{C3380CC4-5D6E-409C-BE32-E72D297353CC}">
              <c16:uniqueId val="{00000001-DEB5-4013-A3E4-EA785430B14C}"/>
            </c:ext>
          </c:extLst>
        </c:ser>
        <c:ser>
          <c:idx val="2"/>
          <c:order val="2"/>
          <c:tx>
            <c:strRef>
              <c:f>Οργανοληπτικά!$E$36</c:f>
              <c:strCache>
                <c:ptCount val="1"/>
                <c:pt idx="0">
                  <c:v>Sample 3 (30%)</c:v>
                </c:pt>
              </c:strCache>
            </c:strRef>
          </c:tx>
          <c:spPr>
            <a:ln w="31750" cap="rnd">
              <a:solidFill>
                <a:srgbClr val="E33D6F">
                  <a:lumMod val="75000"/>
                </a:srgbClr>
              </a:solidFill>
              <a:round/>
            </a:ln>
            <a:effectLst/>
          </c:spPr>
          <c:marker>
            <c:symbol val="none"/>
          </c:marker>
          <c:cat>
            <c:strRef>
              <c:f>(Οργανοληπτικά!$B$37:$B$40,Οργανοληπτικά!$B$42:$B$54,Οργανοληπτικά!$B$56,Οργανοληπτικά!$B$58:$B$67)</c:f>
              <c:strCache>
                <c:ptCount val="28"/>
                <c:pt idx="0">
                  <c:v>Expansion</c:v>
                </c:pt>
                <c:pt idx="1">
                  <c:v>Crust color intensity</c:v>
                </c:pt>
                <c:pt idx="2">
                  <c:v>Crumb color intensity</c:v>
                </c:pt>
                <c:pt idx="3">
                  <c:v>Porosity</c:v>
                </c:pt>
                <c:pt idx="4">
                  <c:v>Aroma intensity</c:v>
                </c:pt>
                <c:pt idx="5">
                  <c:v>Off-odor</c:v>
                </c:pt>
                <c:pt idx="6">
                  <c:v>Defects</c:v>
                </c:pt>
                <c:pt idx="7">
                  <c:v>Crust hardness</c:v>
                </c:pt>
                <c:pt idx="8">
                  <c:v>Crumb hardness</c:v>
                </c:pt>
                <c:pt idx="9">
                  <c:v>Crumbliness</c:v>
                </c:pt>
                <c:pt idx="10">
                  <c:v>Crust hardness</c:v>
                </c:pt>
                <c:pt idx="11">
                  <c:v>Crumb hardness</c:v>
                </c:pt>
                <c:pt idx="12">
                  <c:v>Stickiness</c:v>
                </c:pt>
                <c:pt idx="13">
                  <c:v>Intensity</c:v>
                </c:pt>
                <c:pt idx="14">
                  <c:v>Sweet</c:v>
                </c:pt>
                <c:pt idx="15">
                  <c:v>Salty</c:v>
                </c:pt>
                <c:pt idx="16">
                  <c:v>Sour</c:v>
                </c:pt>
                <c:pt idx="17">
                  <c:v>Astringent</c:v>
                </c:pt>
                <c:pt idx="18">
                  <c:v>Intensity</c:v>
                </c:pt>
                <c:pt idx="19">
                  <c:v>Off-flavors</c:v>
                </c:pt>
                <c:pt idx="20">
                  <c:v>Defects</c:v>
                </c:pt>
                <c:pt idx="21">
                  <c:v>Aftertaste</c:v>
                </c:pt>
                <c:pt idx="22">
                  <c:v>Staleness</c:v>
                </c:pt>
                <c:pt idx="23">
                  <c:v>Appearance</c:v>
                </c:pt>
                <c:pt idx="24">
                  <c:v>Odor</c:v>
                </c:pt>
                <c:pt idx="25">
                  <c:v>Texture</c:v>
                </c:pt>
                <c:pt idx="26">
                  <c:v>Taste</c:v>
                </c:pt>
                <c:pt idx="27">
                  <c:v>Overall impression</c:v>
                </c:pt>
              </c:strCache>
              <c:extLst/>
            </c:strRef>
          </c:cat>
          <c:val>
            <c:numRef>
              <c:f>(Οργανοληπτικά!$E$37:$E$40,Οργανοληπτικά!$E$42:$E$54,Οργανοληπτικά!$E$56,Οργανοληπτικά!$E$58:$E$67)</c:f>
              <c:numCache>
                <c:formatCode>General</c:formatCode>
                <c:ptCount val="28"/>
                <c:pt idx="0">
                  <c:v>2.2000000000000002</c:v>
                </c:pt>
                <c:pt idx="1">
                  <c:v>4.5999999999999996</c:v>
                </c:pt>
                <c:pt idx="2">
                  <c:v>4.8</c:v>
                </c:pt>
                <c:pt idx="3">
                  <c:v>2</c:v>
                </c:pt>
                <c:pt idx="4">
                  <c:v>5</c:v>
                </c:pt>
                <c:pt idx="5">
                  <c:v>3.2</c:v>
                </c:pt>
                <c:pt idx="6">
                  <c:v>2.2000000000000002</c:v>
                </c:pt>
                <c:pt idx="7">
                  <c:v>4.4000000000000004</c:v>
                </c:pt>
                <c:pt idx="8">
                  <c:v>4</c:v>
                </c:pt>
                <c:pt idx="9">
                  <c:v>3.4</c:v>
                </c:pt>
                <c:pt idx="10">
                  <c:v>4.5999999999999996</c:v>
                </c:pt>
                <c:pt idx="11">
                  <c:v>2.2000000000000002</c:v>
                </c:pt>
                <c:pt idx="12">
                  <c:v>4.5999999999999996</c:v>
                </c:pt>
                <c:pt idx="13">
                  <c:v>5.8</c:v>
                </c:pt>
                <c:pt idx="14">
                  <c:v>1.6</c:v>
                </c:pt>
                <c:pt idx="15">
                  <c:v>1.8</c:v>
                </c:pt>
                <c:pt idx="16">
                  <c:v>3.2</c:v>
                </c:pt>
                <c:pt idx="17">
                  <c:v>4</c:v>
                </c:pt>
                <c:pt idx="18">
                  <c:v>5.6</c:v>
                </c:pt>
                <c:pt idx="19">
                  <c:v>5.2</c:v>
                </c:pt>
                <c:pt idx="20">
                  <c:v>3.6</c:v>
                </c:pt>
                <c:pt idx="21">
                  <c:v>4.8</c:v>
                </c:pt>
                <c:pt idx="22">
                  <c:v>1</c:v>
                </c:pt>
                <c:pt idx="23">
                  <c:v>7.3</c:v>
                </c:pt>
                <c:pt idx="24">
                  <c:v>7.2</c:v>
                </c:pt>
                <c:pt idx="25">
                  <c:v>7.2</c:v>
                </c:pt>
                <c:pt idx="26">
                  <c:v>7.8</c:v>
                </c:pt>
                <c:pt idx="27">
                  <c:v>7</c:v>
                </c:pt>
              </c:numCache>
              <c:extLst/>
            </c:numRef>
          </c:val>
          <c:extLst>
            <c:ext xmlns:c16="http://schemas.microsoft.com/office/drawing/2014/chart" uri="{C3380CC4-5D6E-409C-BE32-E72D297353CC}">
              <c16:uniqueId val="{00000002-DEB5-4013-A3E4-EA785430B14C}"/>
            </c:ext>
          </c:extLst>
        </c:ser>
        <c:dLbls>
          <c:showLegendKey val="0"/>
          <c:showVal val="0"/>
          <c:showCatName val="0"/>
          <c:showSerName val="0"/>
          <c:showPercent val="0"/>
          <c:showBubbleSize val="0"/>
        </c:dLbls>
        <c:axId val="668932479"/>
        <c:axId val="668923839"/>
      </c:radarChart>
      <c:catAx>
        <c:axId val="668932479"/>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rgbClr val="663300"/>
                </a:solidFill>
                <a:latin typeface="+mn-lt"/>
                <a:ea typeface="+mn-ea"/>
                <a:cs typeface="+mn-cs"/>
              </a:defRPr>
            </a:pPr>
            <a:endParaRPr lang="el-GR"/>
          </a:p>
        </c:txPr>
        <c:crossAx val="668923839"/>
        <c:crosses val="autoZero"/>
        <c:auto val="1"/>
        <c:lblAlgn val="ctr"/>
        <c:lblOffset val="100"/>
        <c:noMultiLvlLbl val="0"/>
      </c:catAx>
      <c:valAx>
        <c:axId val="668923839"/>
        <c:scaling>
          <c:orientation val="minMax"/>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2"/>
                </a:solidFill>
                <a:latin typeface="+mn-lt"/>
                <a:ea typeface="+mn-ea"/>
                <a:cs typeface="+mn-cs"/>
              </a:defRPr>
            </a:pPr>
            <a:endParaRPr lang="el-GR"/>
          </a:p>
        </c:txPr>
        <c:crossAx val="668932479"/>
        <c:crosses val="autoZero"/>
        <c:crossBetween val="between"/>
      </c:valAx>
      <c:spPr>
        <a:noFill/>
        <a:ln>
          <a:noFill/>
        </a:ln>
        <a:effectLst/>
      </c:spPr>
    </c:plotArea>
    <c:legend>
      <c:legendPos val="b"/>
      <c:layout>
        <c:manualLayout>
          <c:xMode val="edge"/>
          <c:yMode val="edge"/>
          <c:x val="0.12982005538785082"/>
          <c:y val="0.92791621872533103"/>
          <c:w val="0.68871919535901083"/>
          <c:h val="4.1255831279397658E-2"/>
        </c:manualLayout>
      </c:layout>
      <c:overlay val="0"/>
      <c:spPr>
        <a:noFill/>
        <a:ln>
          <a:noFill/>
        </a:ln>
        <a:effectLst/>
      </c:spPr>
      <c:txPr>
        <a:bodyPr rot="0" spcFirstLastPara="1" vertOverflow="ellipsis" vert="horz" wrap="square" anchor="ctr" anchorCtr="1"/>
        <a:lstStyle/>
        <a:p>
          <a:pPr>
            <a:defRPr sz="1800" b="1" i="0" u="none" strike="noStrike" kern="1200" baseline="0">
              <a:solidFill>
                <a:srgbClr val="663300"/>
              </a:solidFill>
              <a:latin typeface="+mn-lt"/>
              <a:ea typeface="+mn-ea"/>
              <a:cs typeface="+mn-cs"/>
            </a:defRPr>
          </a:pPr>
          <a:endParaRPr lang="el-G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pPr>
      <a:endParaRPr lang="el-GR"/>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1026">
            <a:extLst>
              <a:ext uri="{FF2B5EF4-FFF2-40B4-BE49-F238E27FC236}">
                <a16:creationId xmlns:a16="http://schemas.microsoft.com/office/drawing/2014/main" id="{3F8F0426-CE48-F5CC-E764-0819B402D9BD}"/>
              </a:ext>
            </a:extLst>
          </p:cNvPr>
          <p:cNvSpPr>
            <a:spLocks noGrp="1" noChangeArrowheads="1"/>
          </p:cNvSpPr>
          <p:nvPr>
            <p:ph type="hdr" sz="quarter"/>
          </p:nvPr>
        </p:nvSpPr>
        <p:spPr bwMode="auto">
          <a:xfrm>
            <a:off x="0" y="0"/>
            <a:ext cx="2974975" cy="500063"/>
          </a:xfrm>
          <a:prstGeom prst="rect">
            <a:avLst/>
          </a:prstGeom>
          <a:noFill/>
          <a:ln w="9525">
            <a:noFill/>
            <a:miter lim="800000"/>
            <a:headEnd/>
            <a:tailEnd/>
          </a:ln>
          <a:effectLst/>
        </p:spPr>
        <p:txBody>
          <a:bodyPr vert="horz" wrap="square" lIns="96332" tIns="48166" rIns="96332" bIns="48166" numCol="1" anchor="t" anchorCtr="0" compatLnSpc="1">
            <a:prstTxWarp prst="textNoShape">
              <a:avLst/>
            </a:prstTxWarp>
          </a:bodyPr>
          <a:lstStyle>
            <a:lvl1pPr algn="l">
              <a:defRPr sz="1300"/>
            </a:lvl1pPr>
          </a:lstStyle>
          <a:p>
            <a:pPr>
              <a:defRPr/>
            </a:pPr>
            <a:endParaRPr lang="en-GB"/>
          </a:p>
        </p:txBody>
      </p:sp>
      <p:sp>
        <p:nvSpPr>
          <p:cNvPr id="5123" name="Rectangle 1027">
            <a:extLst>
              <a:ext uri="{FF2B5EF4-FFF2-40B4-BE49-F238E27FC236}">
                <a16:creationId xmlns:a16="http://schemas.microsoft.com/office/drawing/2014/main" id="{645AE8A2-8491-F6E6-BD6E-C6E3F9AEC3F4}"/>
              </a:ext>
            </a:extLst>
          </p:cNvPr>
          <p:cNvSpPr>
            <a:spLocks noGrp="1" noChangeArrowheads="1"/>
          </p:cNvSpPr>
          <p:nvPr>
            <p:ph type="dt" sz="quarter" idx="1"/>
          </p:nvPr>
        </p:nvSpPr>
        <p:spPr bwMode="auto">
          <a:xfrm>
            <a:off x="3889375" y="0"/>
            <a:ext cx="2974975" cy="500063"/>
          </a:xfrm>
          <a:prstGeom prst="rect">
            <a:avLst/>
          </a:prstGeom>
          <a:noFill/>
          <a:ln w="9525">
            <a:noFill/>
            <a:miter lim="800000"/>
            <a:headEnd/>
            <a:tailEnd/>
          </a:ln>
          <a:effectLst/>
        </p:spPr>
        <p:txBody>
          <a:bodyPr vert="horz" wrap="square" lIns="96332" tIns="48166" rIns="96332" bIns="48166" numCol="1" anchor="t" anchorCtr="0" compatLnSpc="1">
            <a:prstTxWarp prst="textNoShape">
              <a:avLst/>
            </a:prstTxWarp>
          </a:bodyPr>
          <a:lstStyle>
            <a:lvl1pPr algn="r">
              <a:defRPr sz="1300"/>
            </a:lvl1pPr>
          </a:lstStyle>
          <a:p>
            <a:pPr>
              <a:defRPr/>
            </a:pPr>
            <a:endParaRPr lang="en-GB"/>
          </a:p>
        </p:txBody>
      </p:sp>
      <p:sp>
        <p:nvSpPr>
          <p:cNvPr id="5124" name="Rectangle 1028">
            <a:extLst>
              <a:ext uri="{FF2B5EF4-FFF2-40B4-BE49-F238E27FC236}">
                <a16:creationId xmlns:a16="http://schemas.microsoft.com/office/drawing/2014/main" id="{C4178214-03F5-7100-B5D3-C7E273597E0A}"/>
              </a:ext>
            </a:extLst>
          </p:cNvPr>
          <p:cNvSpPr>
            <a:spLocks noGrp="1" noChangeArrowheads="1"/>
          </p:cNvSpPr>
          <p:nvPr>
            <p:ph type="ftr" sz="quarter" idx="2"/>
          </p:nvPr>
        </p:nvSpPr>
        <p:spPr bwMode="auto">
          <a:xfrm>
            <a:off x="0" y="9496425"/>
            <a:ext cx="2974975" cy="500063"/>
          </a:xfrm>
          <a:prstGeom prst="rect">
            <a:avLst/>
          </a:prstGeom>
          <a:noFill/>
          <a:ln w="9525">
            <a:noFill/>
            <a:miter lim="800000"/>
            <a:headEnd/>
            <a:tailEnd/>
          </a:ln>
          <a:effectLst/>
        </p:spPr>
        <p:txBody>
          <a:bodyPr vert="horz" wrap="square" lIns="96332" tIns="48166" rIns="96332" bIns="48166" numCol="1" anchor="b" anchorCtr="0" compatLnSpc="1">
            <a:prstTxWarp prst="textNoShape">
              <a:avLst/>
            </a:prstTxWarp>
          </a:bodyPr>
          <a:lstStyle>
            <a:lvl1pPr algn="l">
              <a:defRPr sz="1300"/>
            </a:lvl1pPr>
          </a:lstStyle>
          <a:p>
            <a:pPr>
              <a:defRPr/>
            </a:pPr>
            <a:endParaRPr lang="en-GB"/>
          </a:p>
        </p:txBody>
      </p:sp>
      <p:sp>
        <p:nvSpPr>
          <p:cNvPr id="5125" name="Rectangle 1029">
            <a:extLst>
              <a:ext uri="{FF2B5EF4-FFF2-40B4-BE49-F238E27FC236}">
                <a16:creationId xmlns:a16="http://schemas.microsoft.com/office/drawing/2014/main" id="{F9EC2808-B56B-61F0-8CE6-52C5E609BC18}"/>
              </a:ext>
            </a:extLst>
          </p:cNvPr>
          <p:cNvSpPr>
            <a:spLocks noGrp="1" noChangeArrowheads="1"/>
          </p:cNvSpPr>
          <p:nvPr>
            <p:ph type="sldNum" sz="quarter" idx="3"/>
          </p:nvPr>
        </p:nvSpPr>
        <p:spPr bwMode="auto">
          <a:xfrm>
            <a:off x="3889375" y="9496425"/>
            <a:ext cx="2974975" cy="500063"/>
          </a:xfrm>
          <a:prstGeom prst="rect">
            <a:avLst/>
          </a:prstGeom>
          <a:noFill/>
          <a:ln w="9525">
            <a:noFill/>
            <a:miter lim="800000"/>
            <a:headEnd/>
            <a:tailEnd/>
          </a:ln>
          <a:effectLst/>
        </p:spPr>
        <p:txBody>
          <a:bodyPr vert="horz" wrap="square" lIns="96332" tIns="48166" rIns="96332" bIns="48166" numCol="1" anchor="b" anchorCtr="0" compatLnSpc="1">
            <a:prstTxWarp prst="textNoShape">
              <a:avLst/>
            </a:prstTxWarp>
          </a:bodyPr>
          <a:lstStyle>
            <a:lvl1pPr algn="r">
              <a:defRPr sz="1300"/>
            </a:lvl1pPr>
          </a:lstStyle>
          <a:p>
            <a:fld id="{5AC1DDA6-EC4C-4A37-982F-090F6B51C164}" type="slidenum">
              <a:rPr lang="en-GB" altLang="en-US"/>
              <a:pPr/>
              <a:t>‹#›</a:t>
            </a:fld>
            <a:endParaRPr lang="en-GB"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9314928B-035B-636E-75E7-7E8637F6513B}"/>
              </a:ext>
            </a:extLst>
          </p:cNvPr>
          <p:cNvSpPr>
            <a:spLocks noGrp="1" noChangeArrowheads="1"/>
          </p:cNvSpPr>
          <p:nvPr>
            <p:ph type="hdr" sz="quarter"/>
          </p:nvPr>
        </p:nvSpPr>
        <p:spPr bwMode="auto">
          <a:xfrm>
            <a:off x="0" y="0"/>
            <a:ext cx="2974975" cy="500063"/>
          </a:xfrm>
          <a:prstGeom prst="rect">
            <a:avLst/>
          </a:prstGeom>
          <a:noFill/>
          <a:ln w="9525">
            <a:noFill/>
            <a:miter lim="800000"/>
            <a:headEnd/>
            <a:tailEnd/>
          </a:ln>
          <a:effectLst/>
        </p:spPr>
        <p:txBody>
          <a:bodyPr vert="horz" wrap="square" lIns="96332" tIns="48166" rIns="96332" bIns="48166" numCol="1" anchor="t" anchorCtr="0" compatLnSpc="1">
            <a:prstTxWarp prst="textNoShape">
              <a:avLst/>
            </a:prstTxWarp>
          </a:bodyPr>
          <a:lstStyle>
            <a:lvl1pPr algn="l" eaLnBrk="1" hangingPunct="1">
              <a:defRPr sz="1300">
                <a:solidFill>
                  <a:schemeClr val="tx1"/>
                </a:solidFill>
              </a:defRPr>
            </a:lvl1pPr>
          </a:lstStyle>
          <a:p>
            <a:pPr>
              <a:defRPr/>
            </a:pPr>
            <a:endParaRPr lang="el-GR"/>
          </a:p>
        </p:txBody>
      </p:sp>
      <p:sp>
        <p:nvSpPr>
          <p:cNvPr id="32771" name="Rectangle 3">
            <a:extLst>
              <a:ext uri="{FF2B5EF4-FFF2-40B4-BE49-F238E27FC236}">
                <a16:creationId xmlns:a16="http://schemas.microsoft.com/office/drawing/2014/main" id="{C90D03A2-0382-831F-39E9-049115DFF634}"/>
              </a:ext>
            </a:extLst>
          </p:cNvPr>
          <p:cNvSpPr>
            <a:spLocks noGrp="1" noChangeArrowheads="1"/>
          </p:cNvSpPr>
          <p:nvPr>
            <p:ph type="dt" idx="1"/>
          </p:nvPr>
        </p:nvSpPr>
        <p:spPr bwMode="auto">
          <a:xfrm>
            <a:off x="3887788" y="0"/>
            <a:ext cx="2974975" cy="500063"/>
          </a:xfrm>
          <a:prstGeom prst="rect">
            <a:avLst/>
          </a:prstGeom>
          <a:noFill/>
          <a:ln w="9525">
            <a:noFill/>
            <a:miter lim="800000"/>
            <a:headEnd/>
            <a:tailEnd/>
          </a:ln>
          <a:effectLst/>
        </p:spPr>
        <p:txBody>
          <a:bodyPr vert="horz" wrap="square" lIns="96332" tIns="48166" rIns="96332" bIns="48166" numCol="1" anchor="t" anchorCtr="0" compatLnSpc="1">
            <a:prstTxWarp prst="textNoShape">
              <a:avLst/>
            </a:prstTxWarp>
          </a:bodyPr>
          <a:lstStyle>
            <a:lvl1pPr algn="r" eaLnBrk="1" hangingPunct="1">
              <a:defRPr sz="1300">
                <a:solidFill>
                  <a:schemeClr val="tx1"/>
                </a:solidFill>
              </a:defRPr>
            </a:lvl1pPr>
          </a:lstStyle>
          <a:p>
            <a:pPr>
              <a:defRPr/>
            </a:pPr>
            <a:endParaRPr lang="el-GR"/>
          </a:p>
        </p:txBody>
      </p:sp>
      <p:sp>
        <p:nvSpPr>
          <p:cNvPr id="2052" name="Rectangle 4">
            <a:extLst>
              <a:ext uri="{FF2B5EF4-FFF2-40B4-BE49-F238E27FC236}">
                <a16:creationId xmlns:a16="http://schemas.microsoft.com/office/drawing/2014/main" id="{F1951047-E320-FBFE-811C-BA31A0CC5972}"/>
              </a:ext>
            </a:extLst>
          </p:cNvPr>
          <p:cNvSpPr>
            <a:spLocks noGrp="1" noRot="1" noChangeAspect="1" noChangeArrowheads="1" noTextEdit="1"/>
          </p:cNvSpPr>
          <p:nvPr>
            <p:ph type="sldImg" idx="2"/>
          </p:nvPr>
        </p:nvSpPr>
        <p:spPr bwMode="auto">
          <a:xfrm>
            <a:off x="2109788" y="749300"/>
            <a:ext cx="2644775" cy="37480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3" name="Rectangle 5">
            <a:extLst>
              <a:ext uri="{FF2B5EF4-FFF2-40B4-BE49-F238E27FC236}">
                <a16:creationId xmlns:a16="http://schemas.microsoft.com/office/drawing/2014/main" id="{37998BFD-6D67-9AEA-DB64-3773195B96B9}"/>
              </a:ext>
            </a:extLst>
          </p:cNvPr>
          <p:cNvSpPr>
            <a:spLocks noGrp="1" noChangeArrowheads="1"/>
          </p:cNvSpPr>
          <p:nvPr>
            <p:ph type="body" sz="quarter" idx="3"/>
          </p:nvPr>
        </p:nvSpPr>
        <p:spPr bwMode="auto">
          <a:xfrm>
            <a:off x="685800" y="4748213"/>
            <a:ext cx="5492750" cy="4498975"/>
          </a:xfrm>
          <a:prstGeom prst="rect">
            <a:avLst/>
          </a:prstGeom>
          <a:noFill/>
          <a:ln w="9525">
            <a:noFill/>
            <a:miter lim="800000"/>
            <a:headEnd/>
            <a:tailEnd/>
          </a:ln>
          <a:effectLst/>
        </p:spPr>
        <p:txBody>
          <a:bodyPr vert="horz" wrap="square" lIns="96332" tIns="48166" rIns="96332" bIns="48166" numCol="1" anchor="t" anchorCtr="0" compatLnSpc="1">
            <a:prstTxWarp prst="textNoShape">
              <a:avLst/>
            </a:prstTxWarp>
          </a:bodyPr>
          <a:lstStyle/>
          <a:p>
            <a:pPr lvl="0"/>
            <a:r>
              <a:rPr lang="el-GR" noProof="0"/>
              <a:t>Click to edit Master text styles</a:t>
            </a:r>
          </a:p>
          <a:p>
            <a:pPr lvl="1"/>
            <a:r>
              <a:rPr lang="el-GR" noProof="0"/>
              <a:t>Second level</a:t>
            </a:r>
          </a:p>
          <a:p>
            <a:pPr lvl="2"/>
            <a:r>
              <a:rPr lang="el-GR" noProof="0"/>
              <a:t>Third level</a:t>
            </a:r>
          </a:p>
          <a:p>
            <a:pPr lvl="3"/>
            <a:r>
              <a:rPr lang="el-GR" noProof="0"/>
              <a:t>Fourth level</a:t>
            </a:r>
          </a:p>
          <a:p>
            <a:pPr lvl="4"/>
            <a:r>
              <a:rPr lang="el-GR" noProof="0"/>
              <a:t>Fifth level</a:t>
            </a:r>
          </a:p>
        </p:txBody>
      </p:sp>
      <p:sp>
        <p:nvSpPr>
          <p:cNvPr id="32774" name="Rectangle 6">
            <a:extLst>
              <a:ext uri="{FF2B5EF4-FFF2-40B4-BE49-F238E27FC236}">
                <a16:creationId xmlns:a16="http://schemas.microsoft.com/office/drawing/2014/main" id="{F6C7E7D4-835D-6C36-A6E9-5B74A61ACDA9}"/>
              </a:ext>
            </a:extLst>
          </p:cNvPr>
          <p:cNvSpPr>
            <a:spLocks noGrp="1" noChangeArrowheads="1"/>
          </p:cNvSpPr>
          <p:nvPr>
            <p:ph type="ftr" sz="quarter" idx="4"/>
          </p:nvPr>
        </p:nvSpPr>
        <p:spPr bwMode="auto">
          <a:xfrm>
            <a:off x="0" y="9494838"/>
            <a:ext cx="2974975" cy="500062"/>
          </a:xfrm>
          <a:prstGeom prst="rect">
            <a:avLst/>
          </a:prstGeom>
          <a:noFill/>
          <a:ln w="9525">
            <a:noFill/>
            <a:miter lim="800000"/>
            <a:headEnd/>
            <a:tailEnd/>
          </a:ln>
          <a:effectLst/>
        </p:spPr>
        <p:txBody>
          <a:bodyPr vert="horz" wrap="square" lIns="96332" tIns="48166" rIns="96332" bIns="48166" numCol="1" anchor="b" anchorCtr="0" compatLnSpc="1">
            <a:prstTxWarp prst="textNoShape">
              <a:avLst/>
            </a:prstTxWarp>
          </a:bodyPr>
          <a:lstStyle>
            <a:lvl1pPr algn="l" eaLnBrk="1" hangingPunct="1">
              <a:defRPr sz="1300">
                <a:solidFill>
                  <a:schemeClr val="tx1"/>
                </a:solidFill>
              </a:defRPr>
            </a:lvl1pPr>
          </a:lstStyle>
          <a:p>
            <a:pPr>
              <a:defRPr/>
            </a:pPr>
            <a:endParaRPr lang="el-GR"/>
          </a:p>
        </p:txBody>
      </p:sp>
      <p:sp>
        <p:nvSpPr>
          <p:cNvPr id="32775" name="Rectangle 7">
            <a:extLst>
              <a:ext uri="{FF2B5EF4-FFF2-40B4-BE49-F238E27FC236}">
                <a16:creationId xmlns:a16="http://schemas.microsoft.com/office/drawing/2014/main" id="{71DF9B5D-92BA-18F1-2203-9E652529FC69}"/>
              </a:ext>
            </a:extLst>
          </p:cNvPr>
          <p:cNvSpPr>
            <a:spLocks noGrp="1" noChangeArrowheads="1"/>
          </p:cNvSpPr>
          <p:nvPr>
            <p:ph type="sldNum" sz="quarter" idx="5"/>
          </p:nvPr>
        </p:nvSpPr>
        <p:spPr bwMode="auto">
          <a:xfrm>
            <a:off x="3887788" y="9494838"/>
            <a:ext cx="2974975" cy="500062"/>
          </a:xfrm>
          <a:prstGeom prst="rect">
            <a:avLst/>
          </a:prstGeom>
          <a:noFill/>
          <a:ln w="9525">
            <a:noFill/>
            <a:miter lim="800000"/>
            <a:headEnd/>
            <a:tailEnd/>
          </a:ln>
          <a:effectLst/>
        </p:spPr>
        <p:txBody>
          <a:bodyPr vert="horz" wrap="square" lIns="96332" tIns="48166" rIns="96332" bIns="48166" numCol="1" anchor="b" anchorCtr="0" compatLnSpc="1">
            <a:prstTxWarp prst="textNoShape">
              <a:avLst/>
            </a:prstTxWarp>
          </a:bodyPr>
          <a:lstStyle>
            <a:lvl1pPr algn="r" eaLnBrk="1" hangingPunct="1">
              <a:defRPr sz="1300">
                <a:solidFill>
                  <a:schemeClr val="tx1"/>
                </a:solidFill>
              </a:defRPr>
            </a:lvl1pPr>
          </a:lstStyle>
          <a:p>
            <a:fld id="{2988E7E4-EEA1-40D8-8B0A-72045BF58914}" type="slidenum">
              <a:rPr lang="el-GR" altLang="en-US"/>
              <a:pPr/>
              <a:t>‹#›</a:t>
            </a:fld>
            <a:endParaRPr lang="el-GR"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015" kern="1200">
        <a:solidFill>
          <a:schemeClr val="tx1"/>
        </a:solidFill>
        <a:latin typeface="Times New Roman" pitchFamily="18" charset="0"/>
        <a:ea typeface="+mn-ea"/>
        <a:cs typeface="+mn-cs"/>
      </a:defRPr>
    </a:lvl1pPr>
    <a:lvl2pPr marL="417086" algn="l" rtl="0" eaLnBrk="0" fontAlgn="base" hangingPunct="0">
      <a:spcBef>
        <a:spcPct val="30000"/>
      </a:spcBef>
      <a:spcAft>
        <a:spcPct val="0"/>
      </a:spcAft>
      <a:defRPr sz="1015" kern="1200">
        <a:solidFill>
          <a:schemeClr val="tx1"/>
        </a:solidFill>
        <a:latin typeface="Times New Roman" pitchFamily="18" charset="0"/>
        <a:ea typeface="+mn-ea"/>
        <a:cs typeface="+mn-cs"/>
      </a:defRPr>
    </a:lvl2pPr>
    <a:lvl3pPr marL="834170" algn="l" rtl="0" eaLnBrk="0" fontAlgn="base" hangingPunct="0">
      <a:spcBef>
        <a:spcPct val="30000"/>
      </a:spcBef>
      <a:spcAft>
        <a:spcPct val="0"/>
      </a:spcAft>
      <a:defRPr sz="1015" kern="1200">
        <a:solidFill>
          <a:schemeClr val="tx1"/>
        </a:solidFill>
        <a:latin typeface="Times New Roman" pitchFamily="18" charset="0"/>
        <a:ea typeface="+mn-ea"/>
        <a:cs typeface="+mn-cs"/>
      </a:defRPr>
    </a:lvl3pPr>
    <a:lvl4pPr marL="1251256" algn="l" rtl="0" eaLnBrk="0" fontAlgn="base" hangingPunct="0">
      <a:spcBef>
        <a:spcPct val="30000"/>
      </a:spcBef>
      <a:spcAft>
        <a:spcPct val="0"/>
      </a:spcAft>
      <a:defRPr sz="1015" kern="1200">
        <a:solidFill>
          <a:schemeClr val="tx1"/>
        </a:solidFill>
        <a:latin typeface="Times New Roman" pitchFamily="18" charset="0"/>
        <a:ea typeface="+mn-ea"/>
        <a:cs typeface="+mn-cs"/>
      </a:defRPr>
    </a:lvl4pPr>
    <a:lvl5pPr marL="1668341" algn="l" rtl="0" eaLnBrk="0" fontAlgn="base" hangingPunct="0">
      <a:spcBef>
        <a:spcPct val="30000"/>
      </a:spcBef>
      <a:spcAft>
        <a:spcPct val="0"/>
      </a:spcAft>
      <a:defRPr sz="1015" kern="1200">
        <a:solidFill>
          <a:schemeClr val="tx1"/>
        </a:solidFill>
        <a:latin typeface="Times New Roman" pitchFamily="18" charset="0"/>
        <a:ea typeface="+mn-ea"/>
        <a:cs typeface="+mn-cs"/>
      </a:defRPr>
    </a:lvl5pPr>
    <a:lvl6pPr marL="2087781" algn="l" defTabSz="835113" rtl="0" eaLnBrk="1" latinLnBrk="0" hangingPunct="1">
      <a:defRPr sz="1015" kern="1200">
        <a:solidFill>
          <a:schemeClr val="tx1"/>
        </a:solidFill>
        <a:latin typeface="+mn-lt"/>
        <a:ea typeface="+mn-ea"/>
        <a:cs typeface="+mn-cs"/>
      </a:defRPr>
    </a:lvl6pPr>
    <a:lvl7pPr marL="2505338" algn="l" defTabSz="835113" rtl="0" eaLnBrk="1" latinLnBrk="0" hangingPunct="1">
      <a:defRPr sz="1015" kern="1200">
        <a:solidFill>
          <a:schemeClr val="tx1"/>
        </a:solidFill>
        <a:latin typeface="+mn-lt"/>
        <a:ea typeface="+mn-ea"/>
        <a:cs typeface="+mn-cs"/>
      </a:defRPr>
    </a:lvl7pPr>
    <a:lvl8pPr marL="2922894" algn="l" defTabSz="835113" rtl="0" eaLnBrk="1" latinLnBrk="0" hangingPunct="1">
      <a:defRPr sz="1015" kern="1200">
        <a:solidFill>
          <a:schemeClr val="tx1"/>
        </a:solidFill>
        <a:latin typeface="+mn-lt"/>
        <a:ea typeface="+mn-ea"/>
        <a:cs typeface="+mn-cs"/>
      </a:defRPr>
    </a:lvl8pPr>
    <a:lvl9pPr marL="3340450" algn="l" defTabSz="835113" rtl="0" eaLnBrk="1" latinLnBrk="0" hangingPunct="1">
      <a:defRPr sz="1015"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Δύο περιεχόμενα">
    <p:bg>
      <p:bgPr>
        <a:solidFill>
          <a:schemeClr val="bg1">
            <a:alpha val="4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9097213"/>
      </p:ext>
    </p:extLst>
  </p:cSld>
  <p:clrMapOvr>
    <a:masterClrMapping/>
  </p:clrMapOvr>
  <p:extLst>
    <p:ext uri="{DCECCB84-F9BA-43D5-87BE-67443E8EF086}">
      <p15:sldGuideLst xmlns:p15="http://schemas.microsoft.com/office/powerpoint/2012/main">
        <p15:guide id="1" orient="horz" pos="13493" userDrawn="1">
          <p15:clr>
            <a:srgbClr val="FBAE40"/>
          </p15:clr>
        </p15:guide>
        <p15:guide id="2" pos="9525"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chart" Target="../charts/chart1.xml"/><Relationship Id="rId11" Type="http://schemas.openxmlformats.org/officeDocument/2006/relationships/image" Target="../media/image8.png"/><Relationship Id="rId5" Type="http://schemas.openxmlformats.org/officeDocument/2006/relationships/image" Target="../media/image3.jpeg"/><Relationship Id="rId10" Type="http://schemas.openxmlformats.org/officeDocument/2006/relationships/image" Target="../media/image7.png"/><Relationship Id="rId4" Type="http://schemas.openxmlformats.org/officeDocument/2006/relationships/image" Target="../media/image2.png"/><Relationship Id="rId9"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40000"/>
          </a:schemeClr>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5652B2D-95EF-BC6C-AF42-B1A8D9C4A2FE}"/>
              </a:ext>
            </a:extLst>
          </p:cNvPr>
          <p:cNvSpPr>
            <a:spLocks noChangeArrowheads="1"/>
          </p:cNvSpPr>
          <p:nvPr userDrawn="1"/>
        </p:nvSpPr>
        <p:spPr bwMode="auto">
          <a:xfrm>
            <a:off x="729296" y="9772882"/>
            <a:ext cx="29087129" cy="9427739"/>
          </a:xfrm>
          <a:prstGeom prst="rect">
            <a:avLst/>
          </a:prstGeom>
          <a:noFill/>
          <a:ln w="12700">
            <a:noFill/>
          </a:ln>
          <a:effectLst/>
        </p:spPr>
        <p:txBody>
          <a:bodyPr lIns="375509" tIns="375509" rIns="375509" bIns="375509"/>
          <a:lstStyle/>
          <a:p>
            <a:pPr marL="398972" indent="-398972" algn="ctr" defTabSz="952097" rtl="0" eaLnBrk="0" fontAlgn="base" hangingPunct="0">
              <a:spcBef>
                <a:spcPts val="3200"/>
              </a:spcBef>
              <a:spcAft>
                <a:spcPts val="1800"/>
              </a:spcAft>
            </a:pPr>
            <a:r>
              <a:rPr lang="en-US" sz="6000" b="1" kern="1200" dirty="0">
                <a:solidFill>
                  <a:srgbClr val="C00000"/>
                </a:solidFill>
                <a:latin typeface="Calibri" panose="020F0502020204030204" pitchFamily="34" charset="0"/>
                <a:ea typeface="Calibri" panose="020F0502020204030204" pitchFamily="34" charset="0"/>
                <a:cs typeface="Calibri" panose="020F0502020204030204" pitchFamily="34" charset="0"/>
              </a:rPr>
              <a:t>Method</a:t>
            </a:r>
          </a:p>
          <a:p>
            <a:pPr algn="just"/>
            <a:r>
              <a:rPr lang="en-US" sz="3400" kern="1200" dirty="0">
                <a:solidFill>
                  <a:srgbClr val="663300"/>
                </a:solidFill>
                <a:latin typeface="Calibri" panose="020F0502020204030204" pitchFamily="34" charset="0"/>
                <a:ea typeface="Calibri" panose="020F0502020204030204" pitchFamily="34" charset="0"/>
                <a:cs typeface="Calibri" panose="020F0502020204030204" pitchFamily="34" charset="0"/>
              </a:rPr>
              <a:t>Air-dried, ground BSG, was incorporated into a bread product. The ingredients used were flour, yeast, sugar, salt and BSG (0%, 15%, 30%). Breads of 125 g approximately were formed, baked, packed in Polyethylene-Polypropylene bags, and stored at temperatures 20, 30 and 40°C. The quality loss during storage was monitored through microbial spoilage (total aerobic viable count, yeast and mold), color (</a:t>
            </a:r>
            <a:r>
              <a:rPr lang="en-US" sz="3400" kern="1200" dirty="0" err="1">
                <a:solidFill>
                  <a:srgbClr val="663300"/>
                </a:solidFill>
                <a:latin typeface="Calibri" panose="020F0502020204030204" pitchFamily="34" charset="0"/>
                <a:ea typeface="Calibri" panose="020F0502020204030204" pitchFamily="34" charset="0"/>
                <a:cs typeface="Calibri" panose="020F0502020204030204" pitchFamily="34" charset="0"/>
              </a:rPr>
              <a:t>CIELab</a:t>
            </a:r>
            <a:r>
              <a:rPr lang="en-US" sz="3400" kern="1200" dirty="0">
                <a:solidFill>
                  <a:srgbClr val="663300"/>
                </a:solidFill>
                <a:latin typeface="Calibri" panose="020F0502020204030204" pitchFamily="34" charset="0"/>
                <a:ea typeface="Calibri" panose="020F0502020204030204" pitchFamily="34" charset="0"/>
                <a:cs typeface="Calibri" panose="020F0502020204030204" pitchFamily="34" charset="0"/>
              </a:rPr>
              <a:t> scale; </a:t>
            </a:r>
            <a:r>
              <a:rPr lang="en-US" sz="3400" kern="1200" dirty="0" err="1">
                <a:solidFill>
                  <a:srgbClr val="663300"/>
                </a:solidFill>
                <a:latin typeface="Calibri" panose="020F0502020204030204" pitchFamily="34" charset="0"/>
                <a:ea typeface="Calibri" panose="020F0502020204030204" pitchFamily="34" charset="0"/>
                <a:cs typeface="Calibri" panose="020F0502020204030204" pitchFamily="34" charset="0"/>
              </a:rPr>
              <a:t>chromatometer</a:t>
            </a:r>
            <a:r>
              <a:rPr lang="en-US" sz="3400" kern="1200" dirty="0">
                <a:solidFill>
                  <a:srgbClr val="663300"/>
                </a:solidFill>
                <a:latin typeface="Calibri" panose="020F0502020204030204" pitchFamily="34" charset="0"/>
                <a:ea typeface="Calibri" panose="020F0502020204030204" pitchFamily="34" charset="0"/>
                <a:cs typeface="Calibri" panose="020F0502020204030204" pitchFamily="34" charset="0"/>
              </a:rPr>
              <a:t>) and texture change (hardness, elasticity, cohesiveness, adhesiveness, gumminess, chewiness; texture analyzer), sensory analysis (1-9 hedonic scale: main sensory properties, overall liking), and mathematically modelled. The effect of storage temperature on quality loss was determined, and the shelf life of the produced products was calculated. Proximate analysis of carbohydrate content, moisture content (and water activity), ash content, crude fiber, crude protein, and crude lipid were performed to characterize BSG, as well as the bakery products produced. </a:t>
            </a:r>
          </a:p>
        </p:txBody>
      </p:sp>
      <p:sp>
        <p:nvSpPr>
          <p:cNvPr id="1039" name="TextBox 1038">
            <a:extLst>
              <a:ext uri="{FF2B5EF4-FFF2-40B4-BE49-F238E27FC236}">
                <a16:creationId xmlns:a16="http://schemas.microsoft.com/office/drawing/2014/main" id="{902A7228-5068-CF38-8972-522E9AD8AB90}"/>
              </a:ext>
            </a:extLst>
          </p:cNvPr>
          <p:cNvSpPr txBox="1"/>
          <p:nvPr userDrawn="1"/>
        </p:nvSpPr>
        <p:spPr>
          <a:xfrm>
            <a:off x="15653901" y="21133932"/>
            <a:ext cx="13971484" cy="7053626"/>
          </a:xfrm>
          <a:prstGeom prst="rect">
            <a:avLst/>
          </a:prstGeom>
          <a:noFill/>
        </p:spPr>
        <p:txBody>
          <a:bodyPr wrap="square">
            <a:spAutoFit/>
          </a:bodyPr>
          <a:lstStyle/>
          <a:p>
            <a:pPr marL="0" indent="0" algn="ctr">
              <a:spcAft>
                <a:spcPts val="1600"/>
              </a:spcAft>
              <a:buFont typeface="Wingdings" panose="05000000000000000000" pitchFamily="2" charset="2"/>
              <a:buNone/>
            </a:pPr>
            <a:r>
              <a:rPr lang="en-US" sz="3400" b="1" u="sng" kern="1200" dirty="0">
                <a:solidFill>
                  <a:srgbClr val="663300"/>
                </a:solidFill>
                <a:latin typeface="Calibri" panose="020F0502020204030204" pitchFamily="34" charset="0"/>
                <a:ea typeface="Calibri" panose="020F0502020204030204" pitchFamily="34" charset="0"/>
                <a:cs typeface="Calibri" panose="020F0502020204030204" pitchFamily="34" charset="0"/>
              </a:rPr>
              <a:t>QUALITY STABILITY &amp; SHELF LIFE</a:t>
            </a:r>
          </a:p>
          <a:p>
            <a:pPr marL="457200" indent="-457200" algn="just">
              <a:buFont typeface="Wingdings" panose="05000000000000000000" pitchFamily="2" charset="2"/>
              <a:buChar char="ü"/>
            </a:pPr>
            <a:r>
              <a:rPr lang="en-US" sz="2900" b="1" kern="1200" dirty="0">
                <a:solidFill>
                  <a:srgbClr val="663300"/>
                </a:solidFill>
                <a:latin typeface="Calibri" panose="020F0502020204030204" pitchFamily="34" charset="0"/>
                <a:ea typeface="Calibri" panose="020F0502020204030204" pitchFamily="34" charset="0"/>
                <a:cs typeface="Calibri" panose="020F0502020204030204" pitchFamily="34" charset="0"/>
              </a:rPr>
              <a:t>Microbial growth</a:t>
            </a:r>
            <a:r>
              <a:rPr lang="el-GR" sz="2900" b="1" kern="1200" dirty="0">
                <a:solidFill>
                  <a:srgbClr val="663300"/>
                </a:solidFill>
                <a:latin typeface="Calibri" panose="020F0502020204030204" pitchFamily="34" charset="0"/>
                <a:ea typeface="Calibri" panose="020F0502020204030204" pitchFamily="34" charset="0"/>
                <a:cs typeface="Calibri" panose="020F0502020204030204" pitchFamily="34" charset="0"/>
              </a:rPr>
              <a:t>: </a:t>
            </a:r>
            <a:r>
              <a:rPr lang="en-US" sz="2900" kern="1200" dirty="0">
                <a:solidFill>
                  <a:srgbClr val="663300"/>
                </a:solidFill>
                <a:latin typeface="Calibri" panose="020F0502020204030204" pitchFamily="34" charset="0"/>
                <a:ea typeface="Calibri" panose="020F0502020204030204" pitchFamily="34" charset="0"/>
                <a:cs typeface="Calibri" panose="020F0502020204030204" pitchFamily="34" charset="0"/>
              </a:rPr>
              <a:t>The total aerobic count (PCA) was evaluated against a 6.5 log CFU/g acceptance limit.</a:t>
            </a:r>
            <a:r>
              <a:rPr lang="el-GR" sz="2900" kern="1200" dirty="0">
                <a:solidFill>
                  <a:srgbClr val="663300"/>
                </a:solidFill>
                <a:latin typeface="Calibri" panose="020F0502020204030204" pitchFamily="34" charset="0"/>
                <a:ea typeface="Calibri" panose="020F0502020204030204" pitchFamily="34" charset="0"/>
                <a:cs typeface="Calibri" panose="020F0502020204030204" pitchFamily="34" charset="0"/>
              </a:rPr>
              <a:t> </a:t>
            </a:r>
            <a:r>
              <a:rPr lang="en-US" sz="2900" kern="1200" dirty="0">
                <a:solidFill>
                  <a:srgbClr val="663300"/>
                </a:solidFill>
                <a:latin typeface="Calibri" panose="020F0502020204030204" pitchFamily="34" charset="0"/>
                <a:ea typeface="Calibri" panose="020F0502020204030204" pitchFamily="34" charset="0"/>
                <a:cs typeface="Calibri" panose="020F0502020204030204" pitchFamily="34" charset="0"/>
              </a:rPr>
              <a:t>Shelf life based on microbiological stability was estimated at ≈9 days for 0% BSG, ≈7 days for 15% BSG, and ≈5 days for 30% BSG.</a:t>
            </a:r>
            <a:r>
              <a:rPr lang="el-GR" sz="2900" kern="1200" dirty="0">
                <a:solidFill>
                  <a:srgbClr val="663300"/>
                </a:solidFill>
                <a:latin typeface="Calibri" panose="020F0502020204030204" pitchFamily="34" charset="0"/>
                <a:ea typeface="Calibri" panose="020F0502020204030204" pitchFamily="34" charset="0"/>
                <a:cs typeface="Calibri" panose="020F0502020204030204" pitchFamily="34" charset="0"/>
              </a:rPr>
              <a:t> </a:t>
            </a:r>
            <a:r>
              <a:rPr lang="en-US" sz="2900" kern="1200" dirty="0">
                <a:solidFill>
                  <a:srgbClr val="663300"/>
                </a:solidFill>
                <a:latin typeface="Calibri" panose="020F0502020204030204" pitchFamily="34" charset="0"/>
                <a:ea typeface="Calibri" panose="020F0502020204030204" pitchFamily="34" charset="0"/>
                <a:cs typeface="Calibri" panose="020F0502020204030204" pitchFamily="34" charset="0"/>
              </a:rPr>
              <a:t>Higher BSG levels shortened the lag phase, yet slowed the maximum growth rate, suggesting a moderate antimicrobial effect.</a:t>
            </a:r>
            <a:r>
              <a:rPr lang="el-GR" sz="2900" kern="1200" dirty="0">
                <a:solidFill>
                  <a:srgbClr val="663300"/>
                </a:solidFill>
                <a:latin typeface="Calibri" panose="020F0502020204030204" pitchFamily="34" charset="0"/>
                <a:ea typeface="Calibri" panose="020F0502020204030204" pitchFamily="34" charset="0"/>
                <a:cs typeface="Calibri" panose="020F0502020204030204" pitchFamily="34" charset="0"/>
              </a:rPr>
              <a:t> </a:t>
            </a:r>
            <a:r>
              <a:rPr lang="en-US" sz="2900" kern="1200" dirty="0">
                <a:solidFill>
                  <a:srgbClr val="663300"/>
                </a:solidFill>
                <a:latin typeface="Calibri" panose="020F0502020204030204" pitchFamily="34" charset="0"/>
                <a:ea typeface="Calibri" panose="020F0502020204030204" pitchFamily="34" charset="0"/>
                <a:cs typeface="Calibri" panose="020F0502020204030204" pitchFamily="34" charset="0"/>
              </a:rPr>
              <a:t>Overall, microbiological quality remained acceptable, but sensory attributes ultimately determined product shelf life.</a:t>
            </a:r>
            <a:endParaRPr lang="el-GR" sz="2900" kern="1200" dirty="0">
              <a:solidFill>
                <a:srgbClr val="663300"/>
              </a:solidFill>
              <a:latin typeface="Calibri" panose="020F0502020204030204" pitchFamily="34" charset="0"/>
              <a:ea typeface="Calibri" panose="020F0502020204030204" pitchFamily="34" charset="0"/>
              <a:cs typeface="Calibri" panose="020F0502020204030204" pitchFamily="34" charset="0"/>
            </a:endParaRPr>
          </a:p>
          <a:p>
            <a:pPr marL="457200" indent="-457200" algn="just">
              <a:buFont typeface="Wingdings" panose="05000000000000000000" pitchFamily="2" charset="2"/>
              <a:buChar char="ü"/>
            </a:pPr>
            <a:r>
              <a:rPr lang="en-US" sz="2900" b="1" kern="1200" dirty="0">
                <a:solidFill>
                  <a:srgbClr val="663300"/>
                </a:solidFill>
                <a:latin typeface="Calibri" panose="020F0502020204030204" pitchFamily="34" charset="0"/>
                <a:ea typeface="Calibri" panose="020F0502020204030204" pitchFamily="34" charset="0"/>
                <a:cs typeface="Calibri" panose="020F0502020204030204" pitchFamily="34" charset="0"/>
              </a:rPr>
              <a:t>Sensory properties: </a:t>
            </a:r>
            <a:r>
              <a:rPr lang="en-US" sz="2900" kern="1200" dirty="0">
                <a:solidFill>
                  <a:srgbClr val="663300"/>
                </a:solidFill>
                <a:latin typeface="Calibri" panose="020F0502020204030204" pitchFamily="34" charset="0"/>
                <a:ea typeface="Calibri" panose="020F0502020204030204" pitchFamily="34" charset="0"/>
                <a:cs typeface="Calibri" panose="020F0502020204030204" pitchFamily="34" charset="0"/>
              </a:rPr>
              <a:t>During storage, sensory quality declined faster in the 30% BSG sample </a:t>
            </a:r>
            <a:r>
              <a:rPr lang="el-GR" sz="2900" kern="1200" dirty="0">
                <a:solidFill>
                  <a:srgbClr val="663300"/>
                </a:solidFill>
                <a:latin typeface="Calibri" panose="020F0502020204030204" pitchFamily="34" charset="0"/>
                <a:ea typeface="Calibri" panose="020F0502020204030204" pitchFamily="34" charset="0"/>
                <a:cs typeface="Calibri" panose="020F0502020204030204" pitchFamily="34" charset="0"/>
              </a:rPr>
              <a:t>.</a:t>
            </a:r>
            <a:r>
              <a:rPr lang="en-US" sz="2900" kern="1200" dirty="0">
                <a:solidFill>
                  <a:srgbClr val="663300"/>
                </a:solidFill>
                <a:latin typeface="Calibri" panose="020F0502020204030204" pitchFamily="34" charset="0"/>
                <a:ea typeface="Calibri" panose="020F0502020204030204" pitchFamily="34" charset="0"/>
                <a:cs typeface="Calibri" panose="020F0502020204030204" pitchFamily="34" charset="0"/>
              </a:rPr>
              <a:t>Shelf life based on sensory acceptance was 11 days for 0%, 9–14 days for 15%, and 3–6 days for 30% BSG. </a:t>
            </a:r>
          </a:p>
          <a:p>
            <a:pPr marL="457200" indent="-457200" algn="just">
              <a:buFont typeface="Wingdings" panose="05000000000000000000" pitchFamily="2" charset="2"/>
              <a:buChar char="ü"/>
            </a:pPr>
            <a:r>
              <a:rPr lang="en-US" sz="2900" b="1" kern="1200" dirty="0">
                <a:solidFill>
                  <a:srgbClr val="663300"/>
                </a:solidFill>
                <a:latin typeface="Calibri" panose="020F0502020204030204" pitchFamily="34" charset="0"/>
                <a:ea typeface="Calibri" panose="020F0502020204030204" pitchFamily="34" charset="0"/>
                <a:cs typeface="Calibri" panose="020F0502020204030204" pitchFamily="34" charset="0"/>
              </a:rPr>
              <a:t>Texture properties:</a:t>
            </a:r>
            <a:r>
              <a:rPr lang="en-US" sz="2900" kern="1200" dirty="0">
                <a:solidFill>
                  <a:srgbClr val="663300"/>
                </a:solidFill>
                <a:latin typeface="Calibri" panose="020F0502020204030204" pitchFamily="34" charset="0"/>
                <a:ea typeface="Calibri" panose="020F0502020204030204" pitchFamily="34" charset="0"/>
                <a:cs typeface="Calibri" panose="020F0502020204030204" pitchFamily="34" charset="0"/>
              </a:rPr>
              <a:t> Crumb hardness increased over storage in all samples, but changes were slower in breads containing 15% BSG. The 15% BSG sample showed the best balance, with moderate firmness and consistent cohesiveness, preserving texture acceptability longer. The 30% BSG bread developed higher hardness and loss of elasticity, while the control, though initially soft, hardened more rapidly over time.</a:t>
            </a:r>
            <a:endParaRPr lang="el-GR" sz="2900" kern="1200" dirty="0">
              <a:solidFill>
                <a:srgbClr val="663300"/>
              </a:solidFill>
              <a:latin typeface="Calibri" panose="020F0502020204030204" pitchFamily="34" charset="0"/>
              <a:ea typeface="Calibri" panose="020F0502020204030204" pitchFamily="34" charset="0"/>
              <a:cs typeface="Calibri" panose="020F0502020204030204" pitchFamily="34" charset="0"/>
            </a:endParaRPr>
          </a:p>
        </p:txBody>
      </p:sp>
      <p:sp>
        <p:nvSpPr>
          <p:cNvPr id="49" name="TextBox 48">
            <a:extLst>
              <a:ext uri="{FF2B5EF4-FFF2-40B4-BE49-F238E27FC236}">
                <a16:creationId xmlns:a16="http://schemas.microsoft.com/office/drawing/2014/main" id="{5C9E86B4-A79E-0146-1F05-F7E606772416}"/>
              </a:ext>
            </a:extLst>
          </p:cNvPr>
          <p:cNvSpPr txBox="1"/>
          <p:nvPr userDrawn="1"/>
        </p:nvSpPr>
        <p:spPr>
          <a:xfrm>
            <a:off x="1245911" y="21711637"/>
            <a:ext cx="13875820" cy="7244465"/>
          </a:xfrm>
          <a:prstGeom prst="rect">
            <a:avLst/>
          </a:prstGeom>
          <a:noFill/>
        </p:spPr>
        <p:txBody>
          <a:bodyPr wrap="square">
            <a:spAutoFit/>
          </a:bodyPr>
          <a:lstStyle/>
          <a:p>
            <a:pPr marL="0" marR="0" lvl="0" indent="0" algn="just" defTabSz="952097" rtl="0" eaLnBrk="0" fontAlgn="base" latinLnBrk="0" hangingPunct="0">
              <a:lnSpc>
                <a:spcPct val="107000"/>
              </a:lnSpc>
              <a:spcBef>
                <a:spcPts val="1000"/>
              </a:spcBef>
              <a:spcAft>
                <a:spcPct val="0"/>
              </a:spcAft>
              <a:buClrTx/>
              <a:buSzTx/>
              <a:buFontTx/>
              <a:buNone/>
              <a:tabLst/>
              <a:defRPr/>
            </a:pPr>
            <a:r>
              <a:rPr lang="en-US" sz="2900" kern="1200" dirty="0">
                <a:solidFill>
                  <a:srgbClr val="663300"/>
                </a:solidFill>
                <a:latin typeface="Calibri" panose="020F0502020204030204" pitchFamily="34" charset="0"/>
                <a:ea typeface="Calibri" panose="020F0502020204030204" pitchFamily="34" charset="0"/>
                <a:cs typeface="Calibri" panose="020F0502020204030204" pitchFamily="34" charset="0"/>
              </a:rPr>
              <a:t>The proximate analysis results for BSG, as well as bakery products developed are presented in Table. BSG containing bakery prototypes presented high nutritional value: dietary fiber (16.6, </a:t>
            </a:r>
            <a:r>
              <a:rPr lang="el-GR" sz="2900" kern="1200" dirty="0">
                <a:solidFill>
                  <a:srgbClr val="663300"/>
                </a:solidFill>
                <a:latin typeface="Calibri" panose="020F0502020204030204" pitchFamily="34" charset="0"/>
                <a:ea typeface="Calibri" panose="020F0502020204030204" pitchFamily="34" charset="0"/>
                <a:cs typeface="Calibri" panose="020F0502020204030204" pitchFamily="34" charset="0"/>
              </a:rPr>
              <a:t>24.4</a:t>
            </a:r>
            <a:r>
              <a:rPr lang="en-US" sz="2900" kern="1200" dirty="0">
                <a:solidFill>
                  <a:srgbClr val="663300"/>
                </a:solidFill>
                <a:latin typeface="Calibri" panose="020F0502020204030204" pitchFamily="34" charset="0"/>
                <a:ea typeface="Calibri" panose="020F0502020204030204" pitchFamily="34" charset="0"/>
                <a:cs typeface="Calibri" panose="020F0502020204030204" pitchFamily="34" charset="0"/>
              </a:rPr>
              <a:t>% TDF for 15%, 30% BSG, respectively, compared to </a:t>
            </a:r>
            <a:r>
              <a:rPr lang="el-GR" sz="2900" kern="1200" dirty="0">
                <a:solidFill>
                  <a:srgbClr val="663300"/>
                </a:solidFill>
                <a:latin typeface="Calibri" panose="020F0502020204030204" pitchFamily="34" charset="0"/>
                <a:ea typeface="Calibri" panose="020F0502020204030204" pitchFamily="34" charset="0"/>
                <a:cs typeface="Calibri" panose="020F0502020204030204" pitchFamily="34" charset="0"/>
              </a:rPr>
              <a:t>7.4</a:t>
            </a:r>
            <a:r>
              <a:rPr lang="en-US" sz="2900" kern="1200" dirty="0">
                <a:solidFill>
                  <a:srgbClr val="663300"/>
                </a:solidFill>
                <a:latin typeface="Calibri" panose="020F0502020204030204" pitchFamily="34" charset="0"/>
                <a:ea typeface="Calibri" panose="020F0502020204030204" pitchFamily="34" charset="0"/>
                <a:cs typeface="Calibri" panose="020F0502020204030204" pitchFamily="34" charset="0"/>
              </a:rPr>
              <a:t>% of the 0%-control sample), and protein content (8.1, 11.3% for 15%, 30% BSG, respectively, compared to 7.5% of the control). </a:t>
            </a:r>
          </a:p>
          <a:p>
            <a:pPr marL="0" marR="0" lvl="0" indent="0" algn="just" defTabSz="952097" rtl="0" eaLnBrk="0" fontAlgn="base" latinLnBrk="0" hangingPunct="0">
              <a:lnSpc>
                <a:spcPct val="107000"/>
              </a:lnSpc>
              <a:spcBef>
                <a:spcPts val="1000"/>
              </a:spcBef>
              <a:spcAft>
                <a:spcPct val="0"/>
              </a:spcAft>
              <a:buClrTx/>
              <a:buSzTx/>
              <a:buFontTx/>
              <a:buNone/>
              <a:tabLst/>
              <a:defRPr/>
            </a:pPr>
            <a:endParaRPr lang="en-US" sz="3400" kern="1200" dirty="0">
              <a:solidFill>
                <a:srgbClr val="663300"/>
              </a:solidFill>
              <a:latin typeface="Calibri" panose="020F0502020204030204" pitchFamily="34" charset="0"/>
              <a:ea typeface="Calibri" panose="020F0502020204030204" pitchFamily="34" charset="0"/>
              <a:cs typeface="Calibri" panose="020F0502020204030204" pitchFamily="34" charset="0"/>
            </a:endParaRPr>
          </a:p>
          <a:p>
            <a:pPr marL="0" marR="0" lvl="0" indent="0" algn="just" defTabSz="952097" rtl="0" eaLnBrk="0" fontAlgn="base" latinLnBrk="0" hangingPunct="0">
              <a:lnSpc>
                <a:spcPct val="107000"/>
              </a:lnSpc>
              <a:spcBef>
                <a:spcPts val="1000"/>
              </a:spcBef>
              <a:spcAft>
                <a:spcPct val="0"/>
              </a:spcAft>
              <a:buClrTx/>
              <a:buSzTx/>
              <a:buFontTx/>
              <a:buNone/>
              <a:tabLst/>
              <a:defRPr/>
            </a:pPr>
            <a:endParaRPr lang="en-US" sz="3400" kern="1200" dirty="0">
              <a:solidFill>
                <a:srgbClr val="663300"/>
              </a:solidFill>
              <a:latin typeface="Calibri" panose="020F0502020204030204" pitchFamily="34" charset="0"/>
              <a:ea typeface="Calibri" panose="020F0502020204030204" pitchFamily="34" charset="0"/>
              <a:cs typeface="Calibri" panose="020F0502020204030204" pitchFamily="34" charset="0"/>
            </a:endParaRPr>
          </a:p>
          <a:p>
            <a:pPr marL="0" marR="0" lvl="0" indent="0" algn="just" defTabSz="952097" rtl="0" eaLnBrk="0" fontAlgn="base" latinLnBrk="0" hangingPunct="0">
              <a:lnSpc>
                <a:spcPct val="107000"/>
              </a:lnSpc>
              <a:spcBef>
                <a:spcPts val="1000"/>
              </a:spcBef>
              <a:spcAft>
                <a:spcPct val="0"/>
              </a:spcAft>
              <a:buClrTx/>
              <a:buSzTx/>
              <a:buFontTx/>
              <a:buNone/>
              <a:tabLst/>
              <a:defRPr/>
            </a:pPr>
            <a:endParaRPr lang="en-US" sz="3400" kern="1200" dirty="0">
              <a:solidFill>
                <a:srgbClr val="663300"/>
              </a:solidFill>
              <a:latin typeface="Calibri" panose="020F0502020204030204" pitchFamily="34" charset="0"/>
              <a:ea typeface="Calibri" panose="020F0502020204030204" pitchFamily="34" charset="0"/>
              <a:cs typeface="Calibri" panose="020F0502020204030204" pitchFamily="34" charset="0"/>
            </a:endParaRPr>
          </a:p>
          <a:p>
            <a:pPr marL="0" marR="0" lvl="0" indent="0" algn="just" defTabSz="952097" rtl="0" eaLnBrk="0" fontAlgn="base" latinLnBrk="0" hangingPunct="0">
              <a:lnSpc>
                <a:spcPct val="107000"/>
              </a:lnSpc>
              <a:spcBef>
                <a:spcPts val="1000"/>
              </a:spcBef>
              <a:spcAft>
                <a:spcPct val="0"/>
              </a:spcAft>
              <a:buClrTx/>
              <a:buSzTx/>
              <a:buFontTx/>
              <a:buNone/>
              <a:tabLst/>
              <a:defRPr/>
            </a:pPr>
            <a:endParaRPr lang="en-US" sz="3400" kern="1200" dirty="0">
              <a:solidFill>
                <a:srgbClr val="663300"/>
              </a:solidFill>
              <a:latin typeface="Calibri" panose="020F0502020204030204" pitchFamily="34" charset="0"/>
              <a:ea typeface="Calibri" panose="020F0502020204030204" pitchFamily="34" charset="0"/>
              <a:cs typeface="Calibri" panose="020F0502020204030204" pitchFamily="34" charset="0"/>
            </a:endParaRPr>
          </a:p>
          <a:p>
            <a:pPr marL="0" marR="0" lvl="0" indent="0" algn="just" defTabSz="952097" rtl="0" eaLnBrk="0" fontAlgn="base" latinLnBrk="0" hangingPunct="0">
              <a:lnSpc>
                <a:spcPct val="107000"/>
              </a:lnSpc>
              <a:spcBef>
                <a:spcPts val="1000"/>
              </a:spcBef>
              <a:spcAft>
                <a:spcPct val="0"/>
              </a:spcAft>
              <a:buClrTx/>
              <a:buSzTx/>
              <a:buFontTx/>
              <a:buNone/>
              <a:tabLst/>
              <a:defRPr/>
            </a:pPr>
            <a:endParaRPr lang="en-US" sz="3400" kern="1200" dirty="0">
              <a:solidFill>
                <a:srgbClr val="663300"/>
              </a:solidFill>
              <a:latin typeface="Calibri" panose="020F0502020204030204" pitchFamily="34" charset="0"/>
              <a:ea typeface="Calibri" panose="020F0502020204030204" pitchFamily="34" charset="0"/>
              <a:cs typeface="Calibri" panose="020F0502020204030204" pitchFamily="34" charset="0"/>
            </a:endParaRPr>
          </a:p>
          <a:p>
            <a:pPr marL="0" marR="0" lvl="0" indent="0" algn="just" defTabSz="952097" rtl="0" eaLnBrk="0" fontAlgn="base" latinLnBrk="0" hangingPunct="0">
              <a:lnSpc>
                <a:spcPct val="107000"/>
              </a:lnSpc>
              <a:spcBef>
                <a:spcPts val="1000"/>
              </a:spcBef>
              <a:spcAft>
                <a:spcPct val="0"/>
              </a:spcAft>
              <a:buClrTx/>
              <a:buSzTx/>
              <a:buFontTx/>
              <a:buNone/>
              <a:tabLst/>
              <a:defRPr/>
            </a:pPr>
            <a:endParaRPr lang="en-US" sz="3400" kern="1200" dirty="0">
              <a:solidFill>
                <a:srgbClr val="663300"/>
              </a:solidFill>
              <a:latin typeface="Calibri" panose="020F0502020204030204" pitchFamily="34" charset="0"/>
              <a:ea typeface="Calibri" panose="020F0502020204030204" pitchFamily="34" charset="0"/>
              <a:cs typeface="Calibri" panose="020F0502020204030204" pitchFamily="34" charset="0"/>
            </a:endParaRPr>
          </a:p>
          <a:p>
            <a:pPr marL="0" marR="0" lvl="0" indent="0" algn="just" defTabSz="952097" rtl="0" eaLnBrk="0" fontAlgn="base" latinLnBrk="0" hangingPunct="0">
              <a:lnSpc>
                <a:spcPct val="107000"/>
              </a:lnSpc>
              <a:spcBef>
                <a:spcPts val="1000"/>
              </a:spcBef>
              <a:spcAft>
                <a:spcPct val="0"/>
              </a:spcAft>
              <a:buClrTx/>
              <a:buSzTx/>
              <a:buFontTx/>
              <a:buNone/>
              <a:tabLst/>
              <a:defRPr/>
            </a:pPr>
            <a:endParaRPr lang="en-US" sz="3400" kern="1200" dirty="0">
              <a:solidFill>
                <a:srgbClr val="663300"/>
              </a:solidFill>
              <a:latin typeface="Calibri" panose="020F0502020204030204" pitchFamily="34" charset="0"/>
              <a:ea typeface="Calibri" panose="020F0502020204030204" pitchFamily="34" charset="0"/>
              <a:cs typeface="Calibri" panose="020F0502020204030204" pitchFamily="34" charset="0"/>
            </a:endParaRPr>
          </a:p>
        </p:txBody>
      </p:sp>
      <p:sp>
        <p:nvSpPr>
          <p:cNvPr id="1029" name="Rectangle 1611">
            <a:extLst>
              <a:ext uri="{FF2B5EF4-FFF2-40B4-BE49-F238E27FC236}">
                <a16:creationId xmlns:a16="http://schemas.microsoft.com/office/drawing/2014/main" id="{BD29030D-5AC6-3B4D-84E4-4E8CCF4CBBEA}"/>
              </a:ext>
            </a:extLst>
          </p:cNvPr>
          <p:cNvSpPr>
            <a:spLocks noChangeArrowheads="1"/>
          </p:cNvSpPr>
          <p:nvPr userDrawn="1"/>
        </p:nvSpPr>
        <p:spPr bwMode="auto">
          <a:xfrm flipV="1">
            <a:off x="15648979" y="-2255990"/>
            <a:ext cx="106679" cy="397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061" tIns="37031" rIns="74061" bIns="37031" anchor="ctr">
            <a:spAutoFit/>
          </a:bodyPr>
          <a:lstStyle>
            <a:lvl1pPr>
              <a:defRPr sz="2100">
                <a:solidFill>
                  <a:srgbClr val="000099"/>
                </a:solidFill>
                <a:latin typeface="Times New Roman" pitchFamily="18" charset="0"/>
              </a:defRPr>
            </a:lvl1pPr>
            <a:lvl2pPr marL="742950" indent="-285750">
              <a:defRPr sz="2100">
                <a:solidFill>
                  <a:srgbClr val="000099"/>
                </a:solidFill>
                <a:latin typeface="Times New Roman" pitchFamily="18" charset="0"/>
              </a:defRPr>
            </a:lvl2pPr>
            <a:lvl3pPr marL="1143000" indent="-228600">
              <a:defRPr sz="2100">
                <a:solidFill>
                  <a:srgbClr val="000099"/>
                </a:solidFill>
                <a:latin typeface="Times New Roman" pitchFamily="18" charset="0"/>
              </a:defRPr>
            </a:lvl3pPr>
            <a:lvl4pPr marL="1600200" indent="-228600">
              <a:defRPr sz="2100">
                <a:solidFill>
                  <a:srgbClr val="000099"/>
                </a:solidFill>
                <a:latin typeface="Times New Roman" pitchFamily="18" charset="0"/>
              </a:defRPr>
            </a:lvl4pPr>
            <a:lvl5pPr marL="2057400" indent="-228600">
              <a:defRPr sz="2100">
                <a:solidFill>
                  <a:srgbClr val="000099"/>
                </a:solidFill>
                <a:latin typeface="Times New Roman" pitchFamily="18" charset="0"/>
              </a:defRPr>
            </a:lvl5pPr>
            <a:lvl6pPr marL="2514600" indent="-228600" algn="ctr" eaLnBrk="0" fontAlgn="base" hangingPunct="0">
              <a:spcBef>
                <a:spcPct val="0"/>
              </a:spcBef>
              <a:spcAft>
                <a:spcPct val="0"/>
              </a:spcAft>
              <a:defRPr sz="2100">
                <a:solidFill>
                  <a:srgbClr val="000099"/>
                </a:solidFill>
                <a:latin typeface="Times New Roman" pitchFamily="18" charset="0"/>
              </a:defRPr>
            </a:lvl6pPr>
            <a:lvl7pPr marL="2971800" indent="-228600" algn="ctr" eaLnBrk="0" fontAlgn="base" hangingPunct="0">
              <a:spcBef>
                <a:spcPct val="0"/>
              </a:spcBef>
              <a:spcAft>
                <a:spcPct val="0"/>
              </a:spcAft>
              <a:defRPr sz="2100">
                <a:solidFill>
                  <a:srgbClr val="000099"/>
                </a:solidFill>
                <a:latin typeface="Times New Roman" pitchFamily="18" charset="0"/>
              </a:defRPr>
            </a:lvl7pPr>
            <a:lvl8pPr marL="3429000" indent="-228600" algn="ctr" eaLnBrk="0" fontAlgn="base" hangingPunct="0">
              <a:spcBef>
                <a:spcPct val="0"/>
              </a:spcBef>
              <a:spcAft>
                <a:spcPct val="0"/>
              </a:spcAft>
              <a:defRPr sz="2100">
                <a:solidFill>
                  <a:srgbClr val="000099"/>
                </a:solidFill>
                <a:latin typeface="Times New Roman" pitchFamily="18" charset="0"/>
              </a:defRPr>
            </a:lvl8pPr>
            <a:lvl9pPr marL="3886200" indent="-228600" algn="ctr" eaLnBrk="0" fontAlgn="base" hangingPunct="0">
              <a:spcBef>
                <a:spcPct val="0"/>
              </a:spcBef>
              <a:spcAft>
                <a:spcPct val="0"/>
              </a:spcAft>
              <a:defRPr sz="2100">
                <a:solidFill>
                  <a:srgbClr val="000099"/>
                </a:solidFill>
                <a:latin typeface="Times New Roman" pitchFamily="18" charset="0"/>
              </a:defRPr>
            </a:lvl9pPr>
          </a:lstStyle>
          <a:p>
            <a:pPr>
              <a:defRPr/>
            </a:pPr>
            <a:endParaRPr lang="el-GR" altLang="el-GR" sz="210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030" name="Rectangle 2576">
            <a:extLst>
              <a:ext uri="{FF2B5EF4-FFF2-40B4-BE49-F238E27FC236}">
                <a16:creationId xmlns:a16="http://schemas.microsoft.com/office/drawing/2014/main" id="{64C54587-C8DC-BEFF-AC00-D1400429DA7E}"/>
              </a:ext>
            </a:extLst>
          </p:cNvPr>
          <p:cNvSpPr>
            <a:spLocks noChangeArrowheads="1"/>
          </p:cNvSpPr>
          <p:nvPr userDrawn="1"/>
        </p:nvSpPr>
        <p:spPr bwMode="auto">
          <a:xfrm>
            <a:off x="15602500" y="-1797932"/>
            <a:ext cx="149633" cy="397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4061" tIns="37031" rIns="74061" bIns="37031" anchor="ctr">
            <a:spAutoFit/>
          </a:bodyPr>
          <a:lstStyle>
            <a:lvl1pPr>
              <a:defRPr sz="2100">
                <a:solidFill>
                  <a:srgbClr val="000099"/>
                </a:solidFill>
                <a:latin typeface="Times New Roman" pitchFamily="18" charset="0"/>
              </a:defRPr>
            </a:lvl1pPr>
            <a:lvl2pPr marL="742950" indent="-285750">
              <a:defRPr sz="2100">
                <a:solidFill>
                  <a:srgbClr val="000099"/>
                </a:solidFill>
                <a:latin typeface="Times New Roman" pitchFamily="18" charset="0"/>
              </a:defRPr>
            </a:lvl2pPr>
            <a:lvl3pPr marL="1143000" indent="-228600">
              <a:defRPr sz="2100">
                <a:solidFill>
                  <a:srgbClr val="000099"/>
                </a:solidFill>
                <a:latin typeface="Times New Roman" pitchFamily="18" charset="0"/>
              </a:defRPr>
            </a:lvl3pPr>
            <a:lvl4pPr marL="1600200" indent="-228600">
              <a:defRPr sz="2100">
                <a:solidFill>
                  <a:srgbClr val="000099"/>
                </a:solidFill>
                <a:latin typeface="Times New Roman" pitchFamily="18" charset="0"/>
              </a:defRPr>
            </a:lvl4pPr>
            <a:lvl5pPr marL="2057400" indent="-228600">
              <a:defRPr sz="2100">
                <a:solidFill>
                  <a:srgbClr val="000099"/>
                </a:solidFill>
                <a:latin typeface="Times New Roman" pitchFamily="18" charset="0"/>
              </a:defRPr>
            </a:lvl5pPr>
            <a:lvl6pPr marL="2514600" indent="-228600" algn="ctr" eaLnBrk="0" fontAlgn="base" hangingPunct="0">
              <a:spcBef>
                <a:spcPct val="0"/>
              </a:spcBef>
              <a:spcAft>
                <a:spcPct val="0"/>
              </a:spcAft>
              <a:defRPr sz="2100">
                <a:solidFill>
                  <a:srgbClr val="000099"/>
                </a:solidFill>
                <a:latin typeface="Times New Roman" pitchFamily="18" charset="0"/>
              </a:defRPr>
            </a:lvl6pPr>
            <a:lvl7pPr marL="2971800" indent="-228600" algn="ctr" eaLnBrk="0" fontAlgn="base" hangingPunct="0">
              <a:spcBef>
                <a:spcPct val="0"/>
              </a:spcBef>
              <a:spcAft>
                <a:spcPct val="0"/>
              </a:spcAft>
              <a:defRPr sz="2100">
                <a:solidFill>
                  <a:srgbClr val="000099"/>
                </a:solidFill>
                <a:latin typeface="Times New Roman" pitchFamily="18" charset="0"/>
              </a:defRPr>
            </a:lvl7pPr>
            <a:lvl8pPr marL="3429000" indent="-228600" algn="ctr" eaLnBrk="0" fontAlgn="base" hangingPunct="0">
              <a:spcBef>
                <a:spcPct val="0"/>
              </a:spcBef>
              <a:spcAft>
                <a:spcPct val="0"/>
              </a:spcAft>
              <a:defRPr sz="2100">
                <a:solidFill>
                  <a:srgbClr val="000099"/>
                </a:solidFill>
                <a:latin typeface="Times New Roman" pitchFamily="18" charset="0"/>
              </a:defRPr>
            </a:lvl8pPr>
            <a:lvl9pPr marL="3886200" indent="-228600" algn="ctr" eaLnBrk="0" fontAlgn="base" hangingPunct="0">
              <a:spcBef>
                <a:spcPct val="0"/>
              </a:spcBef>
              <a:spcAft>
                <a:spcPct val="0"/>
              </a:spcAft>
              <a:defRPr sz="2100">
                <a:solidFill>
                  <a:srgbClr val="000099"/>
                </a:solidFill>
                <a:latin typeface="Times New Roman" pitchFamily="18" charset="0"/>
              </a:defRPr>
            </a:lvl9pPr>
          </a:lstStyle>
          <a:p>
            <a:pPr>
              <a:defRPr/>
            </a:pPr>
            <a:endParaRPr lang="el-GR" altLang="el-GR" sz="210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5AA1A8EF-174D-4182-23D9-B74CBC6A6500}"/>
              </a:ext>
            </a:extLst>
          </p:cNvPr>
          <p:cNvSpPr/>
          <p:nvPr userDrawn="1"/>
        </p:nvSpPr>
        <p:spPr>
          <a:xfrm>
            <a:off x="945629" y="39097418"/>
            <a:ext cx="29475042" cy="554519"/>
          </a:xfrm>
          <a:prstGeom prst="rect">
            <a:avLst/>
          </a:prstGeom>
        </p:spPr>
        <p:txBody>
          <a:bodyPr lIns="86621" tIns="43311" rIns="86621" bIns="43311">
            <a:spAutoFit/>
          </a:bodyPr>
          <a:lstStyle>
            <a:lvl1pPr defTabSz="738188">
              <a:defRPr sz="2000">
                <a:solidFill>
                  <a:srgbClr val="000099"/>
                </a:solidFill>
                <a:latin typeface="Times New Roman" pitchFamily="18" charset="0"/>
              </a:defRPr>
            </a:lvl1pPr>
            <a:lvl2pPr defTabSz="738188">
              <a:defRPr sz="2000">
                <a:solidFill>
                  <a:srgbClr val="000099"/>
                </a:solidFill>
                <a:latin typeface="Times New Roman" pitchFamily="18" charset="0"/>
              </a:defRPr>
            </a:lvl2pPr>
            <a:lvl3pPr defTabSz="738188">
              <a:defRPr sz="2000">
                <a:solidFill>
                  <a:srgbClr val="000099"/>
                </a:solidFill>
                <a:latin typeface="Times New Roman" pitchFamily="18" charset="0"/>
              </a:defRPr>
            </a:lvl3pPr>
            <a:lvl4pPr defTabSz="738188">
              <a:defRPr sz="2000">
                <a:solidFill>
                  <a:srgbClr val="000099"/>
                </a:solidFill>
                <a:latin typeface="Times New Roman" pitchFamily="18" charset="0"/>
              </a:defRPr>
            </a:lvl4pPr>
            <a:lvl5pPr defTabSz="738188">
              <a:defRPr sz="2000">
                <a:solidFill>
                  <a:srgbClr val="000099"/>
                </a:solidFill>
                <a:latin typeface="Times New Roman" pitchFamily="18" charset="0"/>
              </a:defRPr>
            </a:lvl5pPr>
            <a:lvl6pPr marL="1936750" indent="252413" algn="ctr" defTabSz="738188" eaLnBrk="0" fontAlgn="base" hangingPunct="0">
              <a:spcBef>
                <a:spcPct val="0"/>
              </a:spcBef>
              <a:spcAft>
                <a:spcPct val="0"/>
              </a:spcAft>
              <a:defRPr sz="2000">
                <a:solidFill>
                  <a:srgbClr val="000099"/>
                </a:solidFill>
                <a:latin typeface="Times New Roman" pitchFamily="18" charset="0"/>
              </a:defRPr>
            </a:lvl6pPr>
            <a:lvl7pPr marL="2393950" indent="252413" algn="ctr" defTabSz="738188" eaLnBrk="0" fontAlgn="base" hangingPunct="0">
              <a:spcBef>
                <a:spcPct val="0"/>
              </a:spcBef>
              <a:spcAft>
                <a:spcPct val="0"/>
              </a:spcAft>
              <a:defRPr sz="2000">
                <a:solidFill>
                  <a:srgbClr val="000099"/>
                </a:solidFill>
                <a:latin typeface="Times New Roman" pitchFamily="18" charset="0"/>
              </a:defRPr>
            </a:lvl7pPr>
            <a:lvl8pPr marL="2851150" indent="252413" algn="ctr" defTabSz="738188" eaLnBrk="0" fontAlgn="base" hangingPunct="0">
              <a:spcBef>
                <a:spcPct val="0"/>
              </a:spcBef>
              <a:spcAft>
                <a:spcPct val="0"/>
              </a:spcAft>
              <a:defRPr sz="2000">
                <a:solidFill>
                  <a:srgbClr val="000099"/>
                </a:solidFill>
                <a:latin typeface="Times New Roman" pitchFamily="18" charset="0"/>
              </a:defRPr>
            </a:lvl8pPr>
            <a:lvl9pPr marL="3308350" indent="252413" algn="ctr" defTabSz="738188" eaLnBrk="0" fontAlgn="base" hangingPunct="0">
              <a:spcBef>
                <a:spcPct val="0"/>
              </a:spcBef>
              <a:spcAft>
                <a:spcPct val="0"/>
              </a:spcAft>
              <a:defRPr sz="2000">
                <a:solidFill>
                  <a:srgbClr val="000099"/>
                </a:solidFill>
                <a:latin typeface="Times New Roman" pitchFamily="18" charset="0"/>
              </a:defRPr>
            </a:lvl9pPr>
          </a:lstStyle>
          <a:p>
            <a:pPr algn="just" eaLnBrk="1" hangingPunct="1">
              <a:lnSpc>
                <a:spcPts val="3800"/>
              </a:lnSpc>
              <a:defRPr/>
            </a:pPr>
            <a:endParaRPr lang="el-GR" altLang="el-GR" sz="30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337E3C38-E2B2-E8A9-1DD7-B157CAB6745F}"/>
              </a:ext>
            </a:extLst>
          </p:cNvPr>
          <p:cNvSpPr txBox="1"/>
          <p:nvPr userDrawn="1"/>
        </p:nvSpPr>
        <p:spPr>
          <a:xfrm>
            <a:off x="-30263" y="163696"/>
            <a:ext cx="30265556" cy="4514697"/>
          </a:xfrm>
          <a:prstGeom prst="rect">
            <a:avLst/>
          </a:prstGeom>
          <a:solidFill>
            <a:schemeClr val="bg1"/>
          </a:solidFill>
        </p:spPr>
        <p:txBody>
          <a:bodyPr wrap="square">
            <a:spAutoFit/>
          </a:bodyPr>
          <a:lstStyle/>
          <a:p>
            <a:pPr algn="ctr">
              <a:lnSpc>
                <a:spcPct val="107000"/>
              </a:lnSpc>
              <a:spcAft>
                <a:spcPts val="600"/>
              </a:spcAft>
            </a:pPr>
            <a:r>
              <a:rPr lang="en-US" sz="5800" b="1" kern="1200" dirty="0">
                <a:solidFill>
                  <a:srgbClr val="C00000"/>
                </a:solidFill>
                <a:latin typeface="Calibri" panose="020F0502020204030204" pitchFamily="34" charset="0"/>
                <a:ea typeface="Calibri" panose="020F0502020204030204" pitchFamily="34" charset="0"/>
                <a:cs typeface="Calibri" panose="020F0502020204030204" pitchFamily="34" charset="0"/>
              </a:rPr>
              <a:t>Valorization of brewer’s spent grain via its incorporation  into bakery products</a:t>
            </a:r>
          </a:p>
          <a:p>
            <a:pPr algn="ctr">
              <a:lnSpc>
                <a:spcPct val="107000"/>
              </a:lnSpc>
              <a:spcAft>
                <a:spcPts val="600"/>
              </a:spcAft>
            </a:pPr>
            <a:r>
              <a:rPr lang="en-US" sz="3800" b="1" kern="1200" dirty="0">
                <a:solidFill>
                  <a:srgbClr val="663300"/>
                </a:solidFill>
                <a:latin typeface="Calibri" panose="020F0502020204030204" pitchFamily="34" charset="0"/>
                <a:ea typeface="Calibri" panose="020F0502020204030204" pitchFamily="34" charset="0"/>
                <a:cs typeface="Calibri" panose="020F0502020204030204" pitchFamily="34" charset="0"/>
              </a:rPr>
              <a:t>D. </a:t>
            </a:r>
            <a:r>
              <a:rPr lang="en-US" sz="3800" b="1" kern="1200" dirty="0" err="1">
                <a:solidFill>
                  <a:srgbClr val="663300"/>
                </a:solidFill>
                <a:latin typeface="Calibri" panose="020F0502020204030204" pitchFamily="34" charset="0"/>
                <a:ea typeface="Calibri" panose="020F0502020204030204" pitchFamily="34" charset="0"/>
                <a:cs typeface="Calibri" panose="020F0502020204030204" pitchFamily="34" charset="0"/>
              </a:rPr>
              <a:t>Betsa</a:t>
            </a:r>
            <a:r>
              <a:rPr lang="en-US" sz="3800" b="1" kern="1200" dirty="0">
                <a:solidFill>
                  <a:srgbClr val="663300"/>
                </a:solidFill>
                <a:latin typeface="Calibri" panose="020F0502020204030204" pitchFamily="34" charset="0"/>
                <a:ea typeface="Calibri" panose="020F0502020204030204" pitchFamily="34" charset="0"/>
                <a:cs typeface="Calibri" panose="020F0502020204030204" pitchFamily="34" charset="0"/>
              </a:rPr>
              <a:t>*</a:t>
            </a:r>
            <a:r>
              <a:rPr lang="el-GR" sz="3800" b="1" kern="1200" dirty="0">
                <a:solidFill>
                  <a:srgbClr val="663300"/>
                </a:solidFill>
                <a:latin typeface="Calibri" panose="020F0502020204030204" pitchFamily="34" charset="0"/>
                <a:ea typeface="Calibri" panose="020F0502020204030204" pitchFamily="34" charset="0"/>
                <a:cs typeface="Calibri" panose="020F0502020204030204" pitchFamily="34" charset="0"/>
              </a:rPr>
              <a:t> </a:t>
            </a:r>
            <a:r>
              <a:rPr lang="en-US" sz="3800" b="1" kern="1200" dirty="0">
                <a:solidFill>
                  <a:srgbClr val="663300"/>
                </a:solidFill>
                <a:latin typeface="Calibri" panose="020F0502020204030204" pitchFamily="34" charset="0"/>
                <a:ea typeface="Calibri" panose="020F0502020204030204" pitchFamily="34" charset="0"/>
                <a:cs typeface="Calibri" panose="020F0502020204030204" pitchFamily="34" charset="0"/>
              </a:rPr>
              <a:t>, A., Barka Papadimitriou, C. Pavlopoulos, K. Papadopoulou, </a:t>
            </a:r>
          </a:p>
          <a:p>
            <a:pPr algn="ctr">
              <a:lnSpc>
                <a:spcPct val="107000"/>
              </a:lnSpc>
              <a:spcAft>
                <a:spcPts val="600"/>
              </a:spcAft>
            </a:pPr>
            <a:r>
              <a:rPr lang="en-US" sz="3800" b="1" kern="1200" dirty="0">
                <a:solidFill>
                  <a:srgbClr val="663300"/>
                </a:solidFill>
                <a:latin typeface="Calibri" panose="020F0502020204030204" pitchFamily="34" charset="0"/>
                <a:ea typeface="Calibri" panose="020F0502020204030204" pitchFamily="34" charset="0"/>
                <a:cs typeface="Calibri" panose="020F0502020204030204" pitchFamily="34" charset="0"/>
              </a:rPr>
              <a:t>E. Dermesonlouoglou, </a:t>
            </a:r>
            <a:r>
              <a:rPr lang="en-US" sz="3800" b="1" kern="1200" dirty="0" err="1">
                <a:solidFill>
                  <a:srgbClr val="663300"/>
                </a:solidFill>
                <a:latin typeface="Calibri" panose="020F0502020204030204" pitchFamily="34" charset="0"/>
                <a:ea typeface="Calibri" panose="020F0502020204030204" pitchFamily="34" charset="0"/>
                <a:cs typeface="Calibri" panose="020F0502020204030204" pitchFamily="34" charset="0"/>
              </a:rPr>
              <a:t>M.Giannakourou</a:t>
            </a:r>
            <a:r>
              <a:rPr lang="en-US" sz="3800" b="1" kern="1200" dirty="0">
                <a:solidFill>
                  <a:srgbClr val="663300"/>
                </a:solidFill>
                <a:latin typeface="Calibri" panose="020F0502020204030204" pitchFamily="34" charset="0"/>
                <a:ea typeface="Calibri" panose="020F0502020204030204" pitchFamily="34" charset="0"/>
                <a:cs typeface="Calibri" panose="020F0502020204030204" pitchFamily="34" charset="0"/>
              </a:rPr>
              <a:t> and G. Lyberatos</a:t>
            </a:r>
          </a:p>
          <a:p>
            <a:pPr marL="0" marR="0" lvl="0" indent="0" algn="ctr" defTabSz="952097" rtl="0" eaLnBrk="0" fontAlgn="base" latinLnBrk="0" hangingPunct="0">
              <a:lnSpc>
                <a:spcPct val="100000"/>
              </a:lnSpc>
              <a:spcBef>
                <a:spcPts val="1000"/>
              </a:spcBef>
              <a:spcAft>
                <a:spcPct val="0"/>
              </a:spcAft>
              <a:buClrTx/>
              <a:buSzTx/>
              <a:buFontTx/>
              <a:buNone/>
              <a:tabLst/>
              <a:defRPr/>
            </a:pPr>
            <a:r>
              <a:rPr lang="en-US" sz="3200" b="1" i="0" kern="1200" dirty="0">
                <a:solidFill>
                  <a:srgbClr val="663300"/>
                </a:solidFill>
                <a:latin typeface="Arial" panose="020B0604020202020204" pitchFamily="34" charset="0"/>
                <a:ea typeface="+mn-ea"/>
                <a:cs typeface="Arial" panose="020B0604020202020204" pitchFamily="34" charset="0"/>
              </a:rPr>
              <a:t>Food Chemistry and Technology &amp; Organic Chemical Technology Laboratories</a:t>
            </a:r>
            <a:r>
              <a:rPr lang="el-GR" sz="3200" b="1" i="0" kern="1200" dirty="0">
                <a:solidFill>
                  <a:srgbClr val="663300"/>
                </a:solidFill>
                <a:latin typeface="Arial" panose="020B0604020202020204" pitchFamily="34" charset="0"/>
                <a:ea typeface="+mn-ea"/>
                <a:cs typeface="Arial" panose="020B0604020202020204" pitchFamily="34" charset="0"/>
              </a:rPr>
              <a:t>, </a:t>
            </a:r>
            <a:r>
              <a:rPr lang="en-US" sz="3200" b="1" i="0" kern="1200" dirty="0">
                <a:solidFill>
                  <a:srgbClr val="663300"/>
                </a:solidFill>
                <a:latin typeface="Arial" panose="020B0604020202020204" pitchFamily="34" charset="0"/>
                <a:ea typeface="+mn-ea"/>
                <a:cs typeface="Arial" panose="020B0604020202020204" pitchFamily="34" charset="0"/>
              </a:rPr>
              <a:t>School of Chemical Engineering,</a:t>
            </a:r>
          </a:p>
          <a:p>
            <a:pPr marL="0" marR="0" lvl="0" indent="0" algn="ctr" defTabSz="952097" rtl="0" eaLnBrk="0" fontAlgn="base" latinLnBrk="0" hangingPunct="0">
              <a:lnSpc>
                <a:spcPct val="100000"/>
              </a:lnSpc>
              <a:spcBef>
                <a:spcPts val="1000"/>
              </a:spcBef>
              <a:spcAft>
                <a:spcPct val="0"/>
              </a:spcAft>
              <a:buClrTx/>
              <a:buSzTx/>
              <a:buFontTx/>
              <a:buNone/>
              <a:tabLst/>
              <a:defRPr/>
            </a:pPr>
            <a:r>
              <a:rPr lang="en-US" sz="3200" b="1" i="0" kern="1200" dirty="0">
                <a:solidFill>
                  <a:srgbClr val="663300"/>
                </a:solidFill>
                <a:latin typeface="Arial" panose="020B0604020202020204" pitchFamily="34" charset="0"/>
                <a:ea typeface="+mn-ea"/>
                <a:cs typeface="Arial" panose="020B0604020202020204" pitchFamily="34" charset="0"/>
              </a:rPr>
              <a:t>National Technical University of Athens</a:t>
            </a:r>
          </a:p>
          <a:p>
            <a:pPr marL="0" marR="0" lvl="0" indent="0" algn="ctr" defTabSz="952097" rtl="0" eaLnBrk="0" fontAlgn="base" latinLnBrk="0" hangingPunct="0">
              <a:lnSpc>
                <a:spcPct val="100000"/>
              </a:lnSpc>
              <a:spcBef>
                <a:spcPts val="1000"/>
              </a:spcBef>
              <a:spcAft>
                <a:spcPct val="0"/>
              </a:spcAft>
              <a:buClrTx/>
              <a:buSzTx/>
              <a:buFontTx/>
              <a:buNone/>
              <a:tabLst/>
              <a:defRPr/>
            </a:pPr>
            <a:endParaRPr lang="en-US" sz="3200" b="1" i="0" kern="1200" dirty="0">
              <a:solidFill>
                <a:srgbClr val="663300"/>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Rectangle 10">
            <a:extLst>
              <a:ext uri="{FF2B5EF4-FFF2-40B4-BE49-F238E27FC236}">
                <a16:creationId xmlns:a16="http://schemas.microsoft.com/office/drawing/2014/main" id="{D1DE56BE-274E-CCE3-DF6E-1E796A6104DA}"/>
              </a:ext>
            </a:extLst>
          </p:cNvPr>
          <p:cNvSpPr>
            <a:spLocks noChangeArrowheads="1"/>
          </p:cNvSpPr>
          <p:nvPr userDrawn="1"/>
        </p:nvSpPr>
        <p:spPr bwMode="auto">
          <a:xfrm>
            <a:off x="826277" y="3624747"/>
            <a:ext cx="28799107" cy="6022492"/>
          </a:xfrm>
          <a:prstGeom prst="rect">
            <a:avLst/>
          </a:prstGeom>
          <a:noFill/>
          <a:ln w="12700">
            <a:noFill/>
          </a:ln>
          <a:effectLst/>
        </p:spPr>
        <p:txBody>
          <a:bodyPr lIns="375509" tIns="375509" rIns="375509" bIns="375509"/>
          <a:lstStyle/>
          <a:p>
            <a:pPr defTabSz="952097" eaLnBrk="0" hangingPunct="0">
              <a:spcBef>
                <a:spcPts val="3200"/>
              </a:spcBef>
            </a:pPr>
            <a:r>
              <a:rPr lang="en-US" sz="6000" b="1" kern="1200" dirty="0">
                <a:solidFill>
                  <a:srgbClr val="C00000"/>
                </a:solidFill>
                <a:latin typeface="Calibri" panose="020F0502020204030204" pitchFamily="34" charset="0"/>
                <a:ea typeface="Calibri" panose="020F0502020204030204" pitchFamily="34" charset="0"/>
                <a:cs typeface="Calibri" panose="020F0502020204030204" pitchFamily="34" charset="0"/>
              </a:rPr>
              <a:t>Introduction </a:t>
            </a:r>
          </a:p>
          <a:p>
            <a:pPr algn="just" defTabSz="952097" eaLnBrk="0" hangingPunct="0">
              <a:spcBef>
                <a:spcPts val="1800"/>
              </a:spcBef>
            </a:pPr>
            <a:r>
              <a:rPr lang="en-US" sz="3400" kern="1200" dirty="0">
                <a:solidFill>
                  <a:srgbClr val="663300"/>
                </a:solidFill>
                <a:latin typeface="Calibri" panose="020F0502020204030204" pitchFamily="34" charset="0"/>
                <a:ea typeface="Calibri" panose="020F0502020204030204" pitchFamily="34" charset="0"/>
                <a:cs typeface="Calibri" panose="020F0502020204030204" pitchFamily="34" charset="0"/>
              </a:rPr>
              <a:t>Brewer Spent Grain (BSG) is one of the major brewing by-products. On the average 20kg of BSG are produced per 100L beer, representing approximately 31% of the original malt. It thus represents an abundant biomass resource with considerable environmental implications due to its annual accumulation. Due to its nutritive value and physical properties, there is evidence that BSG has untapped potential in a variety of applications, including functional food ingredients. Bread is known as a widely consumed and affordable staple cereal food worldwide. This product is primarily rich in complex carbohydrates (starch), while lacking in dietary fiber and various essential nutrients. Its nutritional value, cost-effectiveness, and straightforward manufacturing make bread a favorable choice for enrichment. </a:t>
            </a:r>
          </a:p>
          <a:p>
            <a:pPr algn="just" defTabSz="952097" eaLnBrk="0" hangingPunct="0">
              <a:spcBef>
                <a:spcPts val="1800"/>
              </a:spcBef>
            </a:pPr>
            <a:r>
              <a:rPr lang="en-US" sz="3400" b="1" kern="1200" dirty="0">
                <a:solidFill>
                  <a:srgbClr val="663300"/>
                </a:solidFill>
                <a:latin typeface="Calibri" panose="020F0502020204030204" pitchFamily="34" charset="0"/>
                <a:ea typeface="Calibri" panose="020F0502020204030204" pitchFamily="34" charset="0"/>
                <a:cs typeface="Calibri" panose="020F0502020204030204" pitchFamily="34" charset="0"/>
              </a:rPr>
              <a:t>The present work aims at valorizing BSG through its incorporation into bread product, in pursuit of manufacturing new functional products with enhanced nutritional value.</a:t>
            </a:r>
          </a:p>
        </p:txBody>
      </p:sp>
      <p:sp>
        <p:nvSpPr>
          <p:cNvPr id="14" name="Rectangle 13">
            <a:extLst>
              <a:ext uri="{FF2B5EF4-FFF2-40B4-BE49-F238E27FC236}">
                <a16:creationId xmlns:a16="http://schemas.microsoft.com/office/drawing/2014/main" id="{9820A714-57A2-A6AE-9003-03E85E197498}"/>
              </a:ext>
            </a:extLst>
          </p:cNvPr>
          <p:cNvSpPr>
            <a:spLocks noChangeArrowheads="1"/>
          </p:cNvSpPr>
          <p:nvPr userDrawn="1"/>
        </p:nvSpPr>
        <p:spPr bwMode="auto">
          <a:xfrm>
            <a:off x="969707" y="15890074"/>
            <a:ext cx="29265585" cy="11916488"/>
          </a:xfrm>
          <a:prstGeom prst="rect">
            <a:avLst/>
          </a:prstGeom>
          <a:noFill/>
          <a:ln w="12700">
            <a:noFill/>
            <a:miter lim="800000"/>
            <a:headEnd/>
            <a:tailEnd/>
          </a:ln>
          <a:effectLst/>
        </p:spPr>
        <p:txBody>
          <a:bodyPr lIns="375509" tIns="375509" rIns="375509" bIns="375509" numCol="1" spcCol="720685"/>
          <a:lstStyle/>
          <a:p>
            <a:pPr defTabSz="952097" eaLnBrk="0" hangingPunct="0">
              <a:spcBef>
                <a:spcPct val="50000"/>
              </a:spcBef>
            </a:pPr>
            <a:endParaRPr lang="en-AU" sz="6000" b="1" kern="1200" dirty="0">
              <a:solidFill>
                <a:srgbClr val="C00000"/>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Rectangle 14">
            <a:extLst>
              <a:ext uri="{FF2B5EF4-FFF2-40B4-BE49-F238E27FC236}">
                <a16:creationId xmlns:a16="http://schemas.microsoft.com/office/drawing/2014/main" id="{F528BDB7-25BA-A8C4-A754-5332546ADAF3}"/>
              </a:ext>
            </a:extLst>
          </p:cNvPr>
          <p:cNvSpPr>
            <a:spLocks noChangeArrowheads="1"/>
          </p:cNvSpPr>
          <p:nvPr userDrawn="1"/>
        </p:nvSpPr>
        <p:spPr bwMode="auto">
          <a:xfrm>
            <a:off x="591596" y="35150767"/>
            <a:ext cx="29579375" cy="4184611"/>
          </a:xfrm>
          <a:prstGeom prst="rect">
            <a:avLst/>
          </a:prstGeom>
          <a:noFill/>
          <a:ln w="12700">
            <a:noFill/>
            <a:miter lim="800000"/>
            <a:headEnd/>
            <a:tailEnd/>
          </a:ln>
          <a:effectLst/>
        </p:spPr>
        <p:txBody>
          <a:bodyPr lIns="375509" tIns="375509" rIns="375509" bIns="375509"/>
          <a:lstStyle/>
          <a:p>
            <a:pPr algn="ctr" defTabSz="952097" rtl="0" eaLnBrk="0" fontAlgn="base" hangingPunct="0">
              <a:spcBef>
                <a:spcPct val="50000"/>
              </a:spcBef>
              <a:spcAft>
                <a:spcPct val="0"/>
              </a:spcAft>
            </a:pPr>
            <a:r>
              <a:rPr lang="en-US" sz="6000" b="1" kern="1200" dirty="0">
                <a:solidFill>
                  <a:srgbClr val="C00000"/>
                </a:solidFill>
                <a:latin typeface="Calibri" panose="020F0502020204030204" pitchFamily="34" charset="0"/>
                <a:ea typeface="Calibri" panose="020F0502020204030204" pitchFamily="34" charset="0"/>
                <a:cs typeface="Calibri" panose="020F0502020204030204" pitchFamily="34" charset="0"/>
              </a:rPr>
              <a:t>Conclusions</a:t>
            </a:r>
          </a:p>
          <a:p>
            <a:pPr algn="ctr"/>
            <a:r>
              <a:rPr lang="en-US" sz="3400" kern="1200" dirty="0">
                <a:solidFill>
                  <a:srgbClr val="663300"/>
                </a:solidFill>
                <a:latin typeface="Calibri" panose="020F0502020204030204" pitchFamily="34" charset="0"/>
                <a:ea typeface="Calibri" panose="020F0502020204030204" pitchFamily="34" charset="0"/>
                <a:cs typeface="Calibri" panose="020F0502020204030204" pitchFamily="34" charset="0"/>
              </a:rPr>
              <a:t>BSG was valorized for the development of bakery prototypes (bread) with enhanced nutritional value and desirable sensory properties. With high amounts of fiber and protein, BSG can serve as a formulation ingredient in human nutrition. </a:t>
            </a:r>
            <a:endParaRPr lang="en-US" altLang="en-US" sz="3400" kern="1200" dirty="0">
              <a:solidFill>
                <a:srgbClr val="663300"/>
              </a:solidFill>
              <a:latin typeface="Calibri" panose="020F0502020204030204" pitchFamily="34" charset="0"/>
              <a:ea typeface="Calibri" panose="020F0502020204030204" pitchFamily="34" charset="0"/>
              <a:cs typeface="Calibri" panose="020F0502020204030204" pitchFamily="34" charset="0"/>
            </a:endParaRPr>
          </a:p>
        </p:txBody>
      </p:sp>
      <p:sp>
        <p:nvSpPr>
          <p:cNvPr id="2" name="Rectangle 2">
            <a:extLst>
              <a:ext uri="{FF2B5EF4-FFF2-40B4-BE49-F238E27FC236}">
                <a16:creationId xmlns:a16="http://schemas.microsoft.com/office/drawing/2014/main" id="{E684BA73-5167-BC4A-44D7-25B0C4794335}"/>
              </a:ext>
            </a:extLst>
          </p:cNvPr>
          <p:cNvSpPr>
            <a:spLocks noChangeArrowheads="1"/>
          </p:cNvSpPr>
          <p:nvPr userDrawn="1"/>
        </p:nvSpPr>
        <p:spPr bwMode="auto">
          <a:xfrm>
            <a:off x="15584950" y="-1590032"/>
            <a:ext cx="184730" cy="4393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042" name="TextBox 1041">
            <a:extLst>
              <a:ext uri="{FF2B5EF4-FFF2-40B4-BE49-F238E27FC236}">
                <a16:creationId xmlns:a16="http://schemas.microsoft.com/office/drawing/2014/main" id="{225E217A-E0CD-9FE5-E2D5-5F41A5D21C4B}"/>
              </a:ext>
            </a:extLst>
          </p:cNvPr>
          <p:cNvSpPr txBox="1"/>
          <p:nvPr userDrawn="1"/>
        </p:nvSpPr>
        <p:spPr>
          <a:xfrm>
            <a:off x="1323928" y="20056829"/>
            <a:ext cx="28557142" cy="1015663"/>
          </a:xfrm>
          <a:prstGeom prst="rect">
            <a:avLst/>
          </a:prstGeom>
          <a:noFill/>
        </p:spPr>
        <p:txBody>
          <a:bodyPr wrap="square">
            <a:spAutoFit/>
          </a:bodyPr>
          <a:lstStyle/>
          <a:p>
            <a:pPr marL="0" marR="0" lvl="0" indent="0" algn="ctr" defTabSz="952097" rtl="0" eaLnBrk="0" fontAlgn="base" latinLnBrk="0" hangingPunct="0">
              <a:lnSpc>
                <a:spcPct val="100000"/>
              </a:lnSpc>
              <a:spcBef>
                <a:spcPts val="1000"/>
              </a:spcBef>
              <a:spcAft>
                <a:spcPct val="0"/>
              </a:spcAft>
              <a:buClrTx/>
              <a:buSzTx/>
              <a:buFontTx/>
              <a:buNone/>
              <a:tabLst/>
              <a:defRPr/>
            </a:pPr>
            <a:r>
              <a:rPr lang="en-US" sz="6000" b="1" kern="1200" dirty="0">
                <a:solidFill>
                  <a:srgbClr val="C00000"/>
                </a:solidFill>
                <a:latin typeface="Calibri" panose="020F0502020204030204" pitchFamily="34" charset="0"/>
                <a:ea typeface="Calibri" panose="020F0502020204030204" pitchFamily="34" charset="0"/>
                <a:cs typeface="Calibri" panose="020F0502020204030204" pitchFamily="34" charset="0"/>
              </a:rPr>
              <a:t>Results</a:t>
            </a:r>
            <a:endParaRPr lang="en-US" sz="6000" kern="1200" dirty="0">
              <a:solidFill>
                <a:srgbClr val="663300"/>
              </a:solidFill>
              <a:latin typeface="Calibri" panose="020F0502020204030204" pitchFamily="34" charset="0"/>
              <a:ea typeface="Calibri" panose="020F0502020204030204" pitchFamily="34" charset="0"/>
              <a:cs typeface="Calibri" panose="020F0502020204030204" pitchFamily="34" charset="0"/>
            </a:endParaRPr>
          </a:p>
        </p:txBody>
      </p:sp>
      <p:sp>
        <p:nvSpPr>
          <p:cNvPr id="19" name="TextBox 18">
            <a:extLst>
              <a:ext uri="{FF2B5EF4-FFF2-40B4-BE49-F238E27FC236}">
                <a16:creationId xmlns:a16="http://schemas.microsoft.com/office/drawing/2014/main" id="{31E43EF7-3436-D76B-01ED-E2C96704406F}"/>
              </a:ext>
            </a:extLst>
          </p:cNvPr>
          <p:cNvSpPr txBox="1"/>
          <p:nvPr userDrawn="1"/>
        </p:nvSpPr>
        <p:spPr>
          <a:xfrm>
            <a:off x="23642769" y="28644832"/>
            <a:ext cx="3706960" cy="461665"/>
          </a:xfrm>
          <a:prstGeom prst="rect">
            <a:avLst/>
          </a:prstGeom>
          <a:noFill/>
        </p:spPr>
        <p:txBody>
          <a:bodyPr wrap="square">
            <a:spAutoFit/>
          </a:bodyPr>
          <a:lstStyle>
            <a:defPPr>
              <a:defRPr lang="en-GB"/>
            </a:defPPr>
            <a:lvl1pPr algn="l">
              <a:tabLst>
                <a:tab pos="6096000" algn="l"/>
              </a:tabLst>
              <a:defRPr sz="2400" b="1">
                <a:solidFill>
                  <a:srgbClr val="C00000"/>
                </a:solidFill>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   Table 2: </a:t>
            </a:r>
            <a:r>
              <a:rPr lang="en-US" b="0" dirty="0"/>
              <a:t>Shelf-life (days)*</a:t>
            </a:r>
          </a:p>
        </p:txBody>
      </p:sp>
      <p:sp>
        <p:nvSpPr>
          <p:cNvPr id="58" name="Rectangle: Rounded Corners 57">
            <a:extLst>
              <a:ext uri="{FF2B5EF4-FFF2-40B4-BE49-F238E27FC236}">
                <a16:creationId xmlns:a16="http://schemas.microsoft.com/office/drawing/2014/main" id="{07A1A044-2B69-A8EC-1D93-0CED42A5DDD4}"/>
              </a:ext>
            </a:extLst>
          </p:cNvPr>
          <p:cNvSpPr/>
          <p:nvPr userDrawn="1"/>
        </p:nvSpPr>
        <p:spPr bwMode="auto">
          <a:xfrm>
            <a:off x="780941" y="21114695"/>
            <a:ext cx="14600343" cy="13958597"/>
          </a:xfrm>
          <a:prstGeom prst="roundRect">
            <a:avLst>
              <a:gd name="adj" fmla="val 7727"/>
            </a:avLst>
          </a:prstGeom>
          <a:noFill/>
          <a:ln w="2857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817563" rtl="0" eaLnBrk="0" fontAlgn="base" latinLnBrk="0" hangingPunct="0">
              <a:lnSpc>
                <a:spcPct val="100000"/>
              </a:lnSpc>
              <a:spcBef>
                <a:spcPct val="0"/>
              </a:spcBef>
              <a:spcAft>
                <a:spcPct val="0"/>
              </a:spcAft>
              <a:buClrTx/>
              <a:buSzTx/>
              <a:buFontTx/>
              <a:buNone/>
              <a:tabLst/>
            </a:pPr>
            <a:endParaRPr kumimoji="0" lang="en-US" sz="2500" b="0" i="0" u="none" strike="noStrike" cap="none" normalizeH="0" baseline="0" dirty="0">
              <a:ln>
                <a:noFill/>
              </a:ln>
              <a:solidFill>
                <a:srgbClr val="000099"/>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59" name="Rectangle: Rounded Corners 58">
            <a:extLst>
              <a:ext uri="{FF2B5EF4-FFF2-40B4-BE49-F238E27FC236}">
                <a16:creationId xmlns:a16="http://schemas.microsoft.com/office/drawing/2014/main" id="{D1184DB3-26D5-80D7-7FC6-A0F61D9C5089}"/>
              </a:ext>
            </a:extLst>
          </p:cNvPr>
          <p:cNvSpPr/>
          <p:nvPr userDrawn="1"/>
        </p:nvSpPr>
        <p:spPr bwMode="auto">
          <a:xfrm>
            <a:off x="15522680" y="21072492"/>
            <a:ext cx="14162525" cy="14000800"/>
          </a:xfrm>
          <a:prstGeom prst="roundRect">
            <a:avLst>
              <a:gd name="adj" fmla="val 7727"/>
            </a:avLst>
          </a:prstGeom>
          <a:noFill/>
          <a:ln w="2857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817563" rtl="0" eaLnBrk="0" fontAlgn="base" latinLnBrk="0" hangingPunct="0">
              <a:lnSpc>
                <a:spcPct val="100000"/>
              </a:lnSpc>
              <a:spcBef>
                <a:spcPct val="0"/>
              </a:spcBef>
              <a:spcAft>
                <a:spcPct val="0"/>
              </a:spcAft>
              <a:buClrTx/>
              <a:buSzTx/>
              <a:buFontTx/>
              <a:buNone/>
              <a:tabLst/>
            </a:pPr>
            <a:endParaRPr kumimoji="0" lang="en-US" sz="2500" b="0" i="0" u="none" strike="noStrike" cap="none" normalizeH="0" baseline="0" dirty="0">
              <a:ln>
                <a:noFill/>
              </a:ln>
              <a:solidFill>
                <a:srgbClr val="000099"/>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62" name="Rectangle: Rounded Corners 61">
            <a:extLst>
              <a:ext uri="{FF2B5EF4-FFF2-40B4-BE49-F238E27FC236}">
                <a16:creationId xmlns:a16="http://schemas.microsoft.com/office/drawing/2014/main" id="{FE1679B3-4EF9-B02D-4290-F2AAB62D3864}"/>
              </a:ext>
            </a:extLst>
          </p:cNvPr>
          <p:cNvSpPr/>
          <p:nvPr userDrawn="1"/>
        </p:nvSpPr>
        <p:spPr bwMode="auto">
          <a:xfrm>
            <a:off x="940967" y="4826601"/>
            <a:ext cx="28684418" cy="5014672"/>
          </a:xfrm>
          <a:prstGeom prst="roundRect">
            <a:avLst>
              <a:gd name="adj" fmla="val 7727"/>
            </a:avLst>
          </a:prstGeom>
          <a:noFill/>
          <a:ln w="2857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817563" rtl="0" eaLnBrk="0" fontAlgn="base" latinLnBrk="0" hangingPunct="0">
              <a:lnSpc>
                <a:spcPct val="100000"/>
              </a:lnSpc>
              <a:spcBef>
                <a:spcPct val="0"/>
              </a:spcBef>
              <a:spcAft>
                <a:spcPct val="0"/>
              </a:spcAft>
              <a:buClrTx/>
              <a:buSzTx/>
              <a:buFontTx/>
              <a:buNone/>
              <a:tabLst/>
            </a:pPr>
            <a:endParaRPr kumimoji="0" lang="en-US" sz="2500" b="0" i="0" u="none" strike="noStrike" cap="none" normalizeH="0" baseline="0" dirty="0">
              <a:ln>
                <a:noFill/>
              </a:ln>
              <a:solidFill>
                <a:srgbClr val="000099"/>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63" name="Rectangle: Rounded Corners 62">
            <a:extLst>
              <a:ext uri="{FF2B5EF4-FFF2-40B4-BE49-F238E27FC236}">
                <a16:creationId xmlns:a16="http://schemas.microsoft.com/office/drawing/2014/main" id="{DE703F72-7425-F94C-743F-F46BA556FA40}"/>
              </a:ext>
            </a:extLst>
          </p:cNvPr>
          <p:cNvSpPr/>
          <p:nvPr userDrawn="1"/>
        </p:nvSpPr>
        <p:spPr bwMode="auto">
          <a:xfrm>
            <a:off x="902789" y="10990813"/>
            <a:ext cx="28722595" cy="8913542"/>
          </a:xfrm>
          <a:prstGeom prst="roundRect">
            <a:avLst>
              <a:gd name="adj" fmla="val 7727"/>
            </a:avLst>
          </a:prstGeom>
          <a:noFill/>
          <a:ln w="2857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817563" rtl="0" eaLnBrk="0" fontAlgn="base" latinLnBrk="0" hangingPunct="0">
              <a:lnSpc>
                <a:spcPct val="100000"/>
              </a:lnSpc>
              <a:spcBef>
                <a:spcPct val="0"/>
              </a:spcBef>
              <a:spcAft>
                <a:spcPct val="0"/>
              </a:spcAft>
              <a:buClrTx/>
              <a:buSzTx/>
              <a:buFontTx/>
              <a:buNone/>
              <a:tabLst/>
            </a:pPr>
            <a:endParaRPr kumimoji="0" lang="en-US" sz="2500" b="0" i="0" u="none" strike="noStrike" cap="none" normalizeH="0" baseline="0" dirty="0">
              <a:ln>
                <a:noFill/>
              </a:ln>
              <a:solidFill>
                <a:srgbClr val="000099"/>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024" name="Rectangle: Rounded Corners 1023">
            <a:extLst>
              <a:ext uri="{FF2B5EF4-FFF2-40B4-BE49-F238E27FC236}">
                <a16:creationId xmlns:a16="http://schemas.microsoft.com/office/drawing/2014/main" id="{AF84AEB0-4FD1-3F28-E67A-F7CC2C3A4D99}"/>
              </a:ext>
            </a:extLst>
          </p:cNvPr>
          <p:cNvSpPr/>
          <p:nvPr userDrawn="1"/>
        </p:nvSpPr>
        <p:spPr bwMode="auto">
          <a:xfrm>
            <a:off x="15502433" y="38740576"/>
            <a:ext cx="14275960" cy="3114246"/>
          </a:xfrm>
          <a:prstGeom prst="roundRect">
            <a:avLst>
              <a:gd name="adj" fmla="val 10507"/>
            </a:avLst>
          </a:prstGeom>
          <a:noFill/>
          <a:ln w="2857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817563" rtl="0" eaLnBrk="0" fontAlgn="base" latinLnBrk="0" hangingPunct="0">
              <a:lnSpc>
                <a:spcPct val="100000"/>
              </a:lnSpc>
              <a:spcBef>
                <a:spcPct val="0"/>
              </a:spcBef>
              <a:spcAft>
                <a:spcPct val="0"/>
              </a:spcAft>
              <a:buClrTx/>
              <a:buSzTx/>
              <a:buFontTx/>
              <a:buNone/>
              <a:tabLst/>
            </a:pPr>
            <a:endParaRPr kumimoji="0" lang="en-US" sz="2500" b="0" i="0" u="none" strike="noStrike" cap="none" normalizeH="0" baseline="0" dirty="0">
              <a:ln>
                <a:noFill/>
              </a:ln>
              <a:solidFill>
                <a:srgbClr val="000099"/>
              </a:solidFill>
              <a:effectLst/>
              <a:latin typeface="Calibri" panose="020F0502020204030204" pitchFamily="34" charset="0"/>
              <a:ea typeface="Calibri" panose="020F0502020204030204" pitchFamily="34" charset="0"/>
              <a:cs typeface="Calibri" panose="020F0502020204030204" pitchFamily="34" charset="0"/>
            </a:endParaRPr>
          </a:p>
        </p:txBody>
      </p:sp>
      <p:pic>
        <p:nvPicPr>
          <p:cNvPr id="1025" name="Picture 1024">
            <a:extLst>
              <a:ext uri="{FF2B5EF4-FFF2-40B4-BE49-F238E27FC236}">
                <a16:creationId xmlns:a16="http://schemas.microsoft.com/office/drawing/2014/main" id="{E9668602-9CDD-C492-923F-6BD036BA954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80941" y="828483"/>
            <a:ext cx="2752523" cy="2720090"/>
          </a:xfrm>
          <a:prstGeom prst="rect">
            <a:avLst/>
          </a:prstGeom>
        </p:spPr>
      </p:pic>
      <p:sp>
        <p:nvSpPr>
          <p:cNvPr id="13" name="TextBox 12">
            <a:extLst>
              <a:ext uri="{FF2B5EF4-FFF2-40B4-BE49-F238E27FC236}">
                <a16:creationId xmlns:a16="http://schemas.microsoft.com/office/drawing/2014/main" id="{EB0D9C6C-219F-06C2-774F-A30B10C22EA3}"/>
              </a:ext>
            </a:extLst>
          </p:cNvPr>
          <p:cNvSpPr txBox="1"/>
          <p:nvPr userDrawn="1"/>
        </p:nvSpPr>
        <p:spPr>
          <a:xfrm>
            <a:off x="7975393" y="15182245"/>
            <a:ext cx="15094573" cy="646331"/>
          </a:xfrm>
          <a:prstGeom prst="rect">
            <a:avLst/>
          </a:prstGeom>
          <a:noFill/>
        </p:spPr>
        <p:txBody>
          <a:bodyPr wrap="square" rtlCol="0">
            <a:spAutoFit/>
          </a:bodyPr>
          <a:lstStyle/>
          <a:p>
            <a:r>
              <a:rPr lang="en-US" sz="3600" b="1" dirty="0">
                <a:solidFill>
                  <a:srgbClr val="C00000"/>
                </a:solidFill>
                <a:latin typeface="Calibri" panose="020F0502020204030204" pitchFamily="34" charset="0"/>
                <a:ea typeface="Calibri" panose="020F0502020204030204" pitchFamily="34" charset="0"/>
                <a:cs typeface="Calibri" panose="020F0502020204030204" pitchFamily="34" charset="0"/>
              </a:rPr>
              <a:t>Experimental process</a:t>
            </a:r>
            <a:endParaRPr lang="el-GR" sz="3600" b="1" dirty="0">
              <a:solidFill>
                <a:srgbClr val="C00000"/>
              </a:solidFill>
              <a:latin typeface="Calibri" panose="020F0502020204030204" pitchFamily="34" charset="0"/>
              <a:ea typeface="Calibri" panose="020F0502020204030204" pitchFamily="34" charset="0"/>
              <a:cs typeface="Calibri" panose="020F0502020204030204" pitchFamily="34" charset="0"/>
            </a:endParaRPr>
          </a:p>
        </p:txBody>
      </p:sp>
      <p:sp>
        <p:nvSpPr>
          <p:cNvPr id="22" name="Rectangle 21">
            <a:extLst>
              <a:ext uri="{FF2B5EF4-FFF2-40B4-BE49-F238E27FC236}">
                <a16:creationId xmlns:a16="http://schemas.microsoft.com/office/drawing/2014/main" id="{0427AD9B-8E02-7269-C6CB-54D91302519A}"/>
              </a:ext>
            </a:extLst>
          </p:cNvPr>
          <p:cNvSpPr>
            <a:spLocks noChangeArrowheads="1"/>
          </p:cNvSpPr>
          <p:nvPr userDrawn="1"/>
        </p:nvSpPr>
        <p:spPr bwMode="auto">
          <a:xfrm>
            <a:off x="15440116" y="37612931"/>
            <a:ext cx="11096533" cy="3472256"/>
          </a:xfrm>
          <a:prstGeom prst="rect">
            <a:avLst/>
          </a:prstGeom>
          <a:noFill/>
          <a:ln w="12700">
            <a:noFill/>
            <a:miter lim="800000"/>
            <a:headEnd/>
            <a:tailEnd/>
          </a:ln>
          <a:effectLst/>
        </p:spPr>
        <p:txBody>
          <a:bodyPr lIns="375509" tIns="375509" rIns="375509" bIns="375509"/>
          <a:lstStyle/>
          <a:p>
            <a:pPr algn="just" defTabSz="952097" rtl="0" eaLnBrk="0" fontAlgn="base" hangingPunct="0">
              <a:spcBef>
                <a:spcPct val="50000"/>
              </a:spcBef>
              <a:spcAft>
                <a:spcPts val="1800"/>
              </a:spcAft>
            </a:pPr>
            <a:r>
              <a:rPr lang="en-US" sz="5000" b="1" kern="1200" dirty="0">
                <a:solidFill>
                  <a:srgbClr val="C00000"/>
                </a:solidFill>
                <a:latin typeface="Calibri" panose="020F0502020204030204" pitchFamily="34" charset="0"/>
                <a:ea typeface="Calibri" panose="020F0502020204030204" pitchFamily="34" charset="0"/>
                <a:cs typeface="Calibri" panose="020F0502020204030204" pitchFamily="34" charset="0"/>
              </a:rPr>
              <a:t>Acknowledgment</a:t>
            </a:r>
            <a:endParaRPr lang="el-GR" sz="5000" b="1" kern="1200" dirty="0">
              <a:solidFill>
                <a:srgbClr val="C00000"/>
              </a:solidFill>
              <a:latin typeface="Calibri" panose="020F0502020204030204" pitchFamily="34" charset="0"/>
              <a:ea typeface="Calibri" panose="020F0502020204030204" pitchFamily="34" charset="0"/>
              <a:cs typeface="Calibri" panose="020F0502020204030204" pitchFamily="34" charset="0"/>
            </a:endParaRPr>
          </a:p>
          <a:p>
            <a:pPr algn="just" defTabSz="952097" rtl="0" eaLnBrk="0" fontAlgn="base" hangingPunct="0">
              <a:spcBef>
                <a:spcPct val="50000"/>
              </a:spcBef>
              <a:spcAft>
                <a:spcPts val="1800"/>
              </a:spcAft>
            </a:pPr>
            <a:r>
              <a:rPr lang="en-US" sz="3200" kern="1200" dirty="0">
                <a:solidFill>
                  <a:srgbClr val="663300"/>
                </a:solidFill>
                <a:latin typeface="Calibri" panose="020F0502020204030204" pitchFamily="34" charset="0"/>
                <a:ea typeface="Calibri" panose="020F0502020204030204" pitchFamily="34" charset="0"/>
                <a:cs typeface="Calibri" panose="020F0502020204030204" pitchFamily="34" charset="0"/>
              </a:rPr>
              <a:t>This work was supported by the project HORIZON EUROPE (CEE) TONOWASTE-Towards a new zero food waste mindset based on holistic assessment’ [Grant agreement ID: 101059849].</a:t>
            </a:r>
            <a:endParaRPr lang="en-US" altLang="en-US" sz="3200" kern="1200" dirty="0">
              <a:solidFill>
                <a:srgbClr val="663300"/>
              </a:solidFill>
              <a:latin typeface="Calibri" panose="020F0502020204030204" pitchFamily="34" charset="0"/>
              <a:ea typeface="Calibri" panose="020F0502020204030204" pitchFamily="34" charset="0"/>
              <a:cs typeface="Calibri" panose="020F0502020204030204" pitchFamily="34" charset="0"/>
            </a:endParaRPr>
          </a:p>
          <a:p>
            <a:pPr marL="457200" marR="0" lvl="0" indent="-457200" algn="just"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endParaRPr lang="en-US" altLang="en-US" sz="3200" kern="1200" dirty="0">
              <a:solidFill>
                <a:srgbClr val="663300"/>
              </a:solidFill>
              <a:latin typeface="Calibri" panose="020F0502020204030204" pitchFamily="34" charset="0"/>
              <a:ea typeface="Calibri" panose="020F0502020204030204" pitchFamily="34" charset="0"/>
              <a:cs typeface="Calibri" panose="020F0502020204030204" pitchFamily="34" charset="0"/>
            </a:endParaRPr>
          </a:p>
          <a:p>
            <a:pPr algn="just" defTabSz="952097"/>
            <a:endParaRPr lang="en-US" sz="3993"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a:p>
            <a:pPr algn="just" defTabSz="952097"/>
            <a:endParaRPr lang="en-US" sz="3993"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43" name="Picture 42">
            <a:extLst>
              <a:ext uri="{FF2B5EF4-FFF2-40B4-BE49-F238E27FC236}">
                <a16:creationId xmlns:a16="http://schemas.microsoft.com/office/drawing/2014/main" id="{3F6BA4E0-2E04-A9D9-8B58-C86BD84D6A15}"/>
              </a:ext>
            </a:extLst>
          </p:cNvPr>
          <p:cNvPicPr>
            <a:picLocks noChangeAspect="1"/>
          </p:cNvPicPr>
          <p:nvPr userDrawn="1"/>
        </p:nvPicPr>
        <p:blipFill>
          <a:blip r:embed="rId4"/>
          <a:stretch>
            <a:fillRect/>
          </a:stretch>
        </p:blipFill>
        <p:spPr>
          <a:xfrm>
            <a:off x="23918960" y="1115363"/>
            <a:ext cx="5465241" cy="1463371"/>
          </a:xfrm>
          <a:prstGeom prst="rect">
            <a:avLst/>
          </a:prstGeom>
        </p:spPr>
      </p:pic>
      <p:sp>
        <p:nvSpPr>
          <p:cNvPr id="44" name="Rectangle: Rounded Corners 43">
            <a:extLst>
              <a:ext uri="{FF2B5EF4-FFF2-40B4-BE49-F238E27FC236}">
                <a16:creationId xmlns:a16="http://schemas.microsoft.com/office/drawing/2014/main" id="{EA149D0C-0A95-FB97-0A6F-9776AF389C34}"/>
              </a:ext>
            </a:extLst>
          </p:cNvPr>
          <p:cNvSpPr/>
          <p:nvPr userDrawn="1"/>
        </p:nvSpPr>
        <p:spPr bwMode="auto">
          <a:xfrm>
            <a:off x="901476" y="36307748"/>
            <a:ext cx="28723908" cy="1324279"/>
          </a:xfrm>
          <a:prstGeom prst="roundRect">
            <a:avLst>
              <a:gd name="adj" fmla="val 10507"/>
            </a:avLst>
          </a:prstGeom>
          <a:noFill/>
          <a:ln w="2857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817563" rtl="0" eaLnBrk="0" fontAlgn="base" latinLnBrk="0" hangingPunct="0">
              <a:lnSpc>
                <a:spcPct val="100000"/>
              </a:lnSpc>
              <a:spcBef>
                <a:spcPct val="0"/>
              </a:spcBef>
              <a:spcAft>
                <a:spcPct val="0"/>
              </a:spcAft>
              <a:buClrTx/>
              <a:buSzTx/>
              <a:buFontTx/>
              <a:buNone/>
              <a:tabLst/>
            </a:pPr>
            <a:endParaRPr kumimoji="0" lang="en-US" sz="2500" b="0" i="0" u="none" strike="noStrike" cap="none" normalizeH="0" baseline="0" dirty="0">
              <a:ln>
                <a:noFill/>
              </a:ln>
              <a:solidFill>
                <a:srgbClr val="000099"/>
              </a:solidFill>
              <a:effectLst/>
              <a:latin typeface="Calibri" panose="020F0502020204030204" pitchFamily="34" charset="0"/>
              <a:ea typeface="Calibri" panose="020F0502020204030204" pitchFamily="34" charset="0"/>
              <a:cs typeface="Calibri" panose="020F0502020204030204" pitchFamily="34" charset="0"/>
            </a:endParaRPr>
          </a:p>
        </p:txBody>
      </p:sp>
      <p:pic>
        <p:nvPicPr>
          <p:cNvPr id="53" name="Picture 8" descr="Brewers grains | Feedipedia">
            <a:extLst>
              <a:ext uri="{FF2B5EF4-FFF2-40B4-BE49-F238E27FC236}">
                <a16:creationId xmlns:a16="http://schemas.microsoft.com/office/drawing/2014/main" id="{42B2B020-D203-D55A-795C-BD886AAB921E}"/>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287541" y="17004968"/>
            <a:ext cx="3457729" cy="236052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0" name="Chart 19">
            <a:extLst>
              <a:ext uri="{FF2B5EF4-FFF2-40B4-BE49-F238E27FC236}">
                <a16:creationId xmlns:a16="http://schemas.microsoft.com/office/drawing/2014/main" id="{2B316953-5839-0687-8191-DC888048151D}"/>
              </a:ext>
            </a:extLst>
          </p:cNvPr>
          <p:cNvGraphicFramePr>
            <a:graphicFrameLocks/>
          </p:cNvGraphicFramePr>
          <p:nvPr userDrawn="1">
            <p:extLst>
              <p:ext uri="{D42A27DB-BD31-4B8C-83A1-F6EECF244321}">
                <p14:modId xmlns:p14="http://schemas.microsoft.com/office/powerpoint/2010/main" val="4186467261"/>
              </p:ext>
            </p:extLst>
          </p:nvPr>
        </p:nvGraphicFramePr>
        <p:xfrm>
          <a:off x="7440182" y="28446428"/>
          <a:ext cx="7886633" cy="6253824"/>
        </p:xfrm>
        <a:graphic>
          <a:graphicData uri="http://schemas.openxmlformats.org/drawingml/2006/chart">
            <c:chart xmlns:c="http://schemas.openxmlformats.org/drawingml/2006/chart" xmlns:r="http://schemas.openxmlformats.org/officeDocument/2006/relationships" r:id="rId6"/>
          </a:graphicData>
        </a:graphic>
      </p:graphicFrame>
      <p:sp>
        <p:nvSpPr>
          <p:cNvPr id="23" name="TextBox 22">
            <a:extLst>
              <a:ext uri="{FF2B5EF4-FFF2-40B4-BE49-F238E27FC236}">
                <a16:creationId xmlns:a16="http://schemas.microsoft.com/office/drawing/2014/main" id="{F9F6695B-B52C-0E0C-AE24-BDD3EFFC8A5E}"/>
              </a:ext>
            </a:extLst>
          </p:cNvPr>
          <p:cNvSpPr txBox="1"/>
          <p:nvPr userDrawn="1"/>
        </p:nvSpPr>
        <p:spPr>
          <a:xfrm>
            <a:off x="6735459" y="28470555"/>
            <a:ext cx="8756040" cy="461665"/>
          </a:xfrm>
          <a:prstGeom prst="rect">
            <a:avLst/>
          </a:prstGeom>
          <a:noFill/>
        </p:spPr>
        <p:txBody>
          <a:bodyPr wrap="square">
            <a:spAutoFit/>
          </a:bodyPr>
          <a:lstStyle/>
          <a:p>
            <a:pPr algn="l"/>
            <a:r>
              <a:rPr lang="en-US" sz="2400" b="1" kern="1200" dirty="0">
                <a:solidFill>
                  <a:srgbClr val="C00000"/>
                </a:solidFill>
                <a:latin typeface="Calibri" panose="020F0502020204030204" pitchFamily="34" charset="0"/>
                <a:ea typeface="Calibri" panose="020F0502020204030204" pitchFamily="34" charset="0"/>
                <a:cs typeface="Calibri" panose="020F0502020204030204" pitchFamily="34" charset="0"/>
              </a:rPr>
              <a:t>Figure 1: </a:t>
            </a:r>
            <a:r>
              <a:rPr lang="en-US" sz="2400" dirty="0">
                <a:solidFill>
                  <a:srgbClr val="C00000"/>
                </a:solidFill>
                <a:latin typeface="Calibri" panose="020F0502020204030204" pitchFamily="34" charset="0"/>
                <a:ea typeface="Calibri" panose="020F0502020204030204" pitchFamily="34" charset="0"/>
                <a:cs typeface="Calibri" panose="020F0502020204030204" pitchFamily="34" charset="0"/>
              </a:rPr>
              <a:t>Day-0 sensory profile of breads with 0%, 15% and 30% BSG</a:t>
            </a:r>
            <a:endParaRPr lang="en-US" sz="2400" b="1" kern="1200" dirty="0">
              <a:solidFill>
                <a:srgbClr val="C00000"/>
              </a:solidFill>
              <a:latin typeface="Calibri" panose="020F0502020204030204" pitchFamily="34" charset="0"/>
              <a:ea typeface="Calibri" panose="020F0502020204030204" pitchFamily="34" charset="0"/>
              <a:cs typeface="Calibri" panose="020F0502020204030204" pitchFamily="34" charset="0"/>
            </a:endParaRPr>
          </a:p>
        </p:txBody>
      </p:sp>
      <p:sp>
        <p:nvSpPr>
          <p:cNvPr id="25" name="TextBox 24">
            <a:extLst>
              <a:ext uri="{FF2B5EF4-FFF2-40B4-BE49-F238E27FC236}">
                <a16:creationId xmlns:a16="http://schemas.microsoft.com/office/drawing/2014/main" id="{8C764907-78B6-980E-FE41-E502436DE300}"/>
              </a:ext>
            </a:extLst>
          </p:cNvPr>
          <p:cNvSpPr txBox="1"/>
          <p:nvPr userDrawn="1"/>
        </p:nvSpPr>
        <p:spPr>
          <a:xfrm>
            <a:off x="1275016" y="24300679"/>
            <a:ext cx="12932007" cy="461665"/>
          </a:xfrm>
          <a:prstGeom prst="rect">
            <a:avLst/>
          </a:prstGeom>
          <a:noFill/>
        </p:spPr>
        <p:txBody>
          <a:bodyPr wrap="square">
            <a:spAutoFit/>
          </a:bodyPr>
          <a:lstStyle/>
          <a:p>
            <a:pPr algn="l">
              <a:tabLst>
                <a:tab pos="6096000" algn="l"/>
              </a:tabLst>
            </a:pPr>
            <a:r>
              <a:rPr lang="en-US" sz="2400" b="1" kern="1200" dirty="0">
                <a:solidFill>
                  <a:srgbClr val="C00000"/>
                </a:solidFill>
                <a:latin typeface="Calibri" panose="020F0502020204030204" pitchFamily="34" charset="0"/>
                <a:ea typeface="Calibri" panose="020F0502020204030204" pitchFamily="34" charset="0"/>
                <a:cs typeface="Calibri" panose="020F0502020204030204" pitchFamily="34" charset="0"/>
              </a:rPr>
              <a:t>   Table 1:</a:t>
            </a:r>
            <a:r>
              <a:rPr lang="el-GR" sz="2400" b="1" kern="1200" dirty="0">
                <a:solidFill>
                  <a:srgbClr val="C00000"/>
                </a:solidFill>
                <a:latin typeface="Calibri" panose="020F0502020204030204" pitchFamily="34" charset="0"/>
                <a:ea typeface="Calibri" panose="020F0502020204030204" pitchFamily="34" charset="0"/>
                <a:cs typeface="Calibri" panose="020F0502020204030204" pitchFamily="34" charset="0"/>
              </a:rPr>
              <a:t> </a:t>
            </a:r>
            <a:r>
              <a:rPr lang="en-US" sz="2400" dirty="0">
                <a:solidFill>
                  <a:srgbClr val="C00000"/>
                </a:solidFill>
                <a:latin typeface="Calibri" panose="020F0502020204030204" pitchFamily="34" charset="0"/>
                <a:ea typeface="Calibri" panose="020F0502020204030204" pitchFamily="34" charset="0"/>
                <a:cs typeface="Calibri" panose="020F0502020204030204" pitchFamily="34" charset="0"/>
              </a:rPr>
              <a:t>Composition of BSG and BSG-Enriched Breads.</a:t>
            </a:r>
            <a:endParaRPr lang="en-US" sz="2400" b="1" kern="1200" dirty="0">
              <a:solidFill>
                <a:srgbClr val="C00000"/>
              </a:solidFill>
              <a:latin typeface="Calibri" panose="020F0502020204030204" pitchFamily="34" charset="0"/>
              <a:ea typeface="Calibri" panose="020F0502020204030204" pitchFamily="34" charset="0"/>
              <a:cs typeface="Calibri" panose="020F0502020204030204" pitchFamily="34" charset="0"/>
            </a:endParaRPr>
          </a:p>
        </p:txBody>
      </p:sp>
      <p:sp>
        <p:nvSpPr>
          <p:cNvPr id="28" name="Arrow: Right 27">
            <a:extLst>
              <a:ext uri="{FF2B5EF4-FFF2-40B4-BE49-F238E27FC236}">
                <a16:creationId xmlns:a16="http://schemas.microsoft.com/office/drawing/2014/main" id="{F9F50480-108E-6990-6527-7604429EC784}"/>
              </a:ext>
            </a:extLst>
          </p:cNvPr>
          <p:cNvSpPr/>
          <p:nvPr userDrawn="1"/>
        </p:nvSpPr>
        <p:spPr>
          <a:xfrm>
            <a:off x="4774011" y="17004104"/>
            <a:ext cx="2543005" cy="2322814"/>
          </a:xfrm>
          <a:prstGeom prst="rightArrow">
            <a:avLst/>
          </a:prstGeom>
          <a:solidFill>
            <a:srgbClr val="E69D1A"/>
          </a:solidFill>
          <a:ln w="12700" cap="flat" cmpd="sng" algn="ctr">
            <a:solidFill>
              <a:srgbClr val="E69D1A"/>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Drying at 60°C for 24hours</a:t>
            </a:r>
            <a:r>
              <a:rPr kumimoji="0" lang="el-GR" sz="2000" b="0" i="0" u="none" strike="noStrike" kern="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 , </a:t>
            </a:r>
            <a:r>
              <a:rPr kumimoji="0" lang="en-US" sz="2000" b="0" i="0" u="none" strike="noStrike" kern="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grinding</a:t>
            </a:r>
            <a:endParaRPr kumimoji="0" lang="el-GR" sz="2000" b="0" i="0" u="none" strike="noStrike" kern="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31" name="Picture 30">
            <a:extLst>
              <a:ext uri="{FF2B5EF4-FFF2-40B4-BE49-F238E27FC236}">
                <a16:creationId xmlns:a16="http://schemas.microsoft.com/office/drawing/2014/main" id="{2B859024-8E91-324B-9873-5A21320D2C1E}"/>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7317016" y="17032288"/>
            <a:ext cx="3467160" cy="2430115"/>
          </a:xfrm>
          <a:prstGeom prst="rect">
            <a:avLst/>
          </a:prstGeom>
        </p:spPr>
      </p:pic>
      <p:sp>
        <p:nvSpPr>
          <p:cNvPr id="34" name="Arrow: Down 33">
            <a:extLst>
              <a:ext uri="{FF2B5EF4-FFF2-40B4-BE49-F238E27FC236}">
                <a16:creationId xmlns:a16="http://schemas.microsoft.com/office/drawing/2014/main" id="{5CE6887B-4AF0-8339-C709-FE508FEBA3EB}"/>
              </a:ext>
            </a:extLst>
          </p:cNvPr>
          <p:cNvSpPr/>
          <p:nvPr userDrawn="1"/>
        </p:nvSpPr>
        <p:spPr bwMode="auto">
          <a:xfrm>
            <a:off x="7606336" y="14882155"/>
            <a:ext cx="2759596" cy="2136041"/>
          </a:xfrm>
          <a:prstGeom prst="downArrow">
            <a:avLst>
              <a:gd name="adj1" fmla="val 50000"/>
              <a:gd name="adj2" fmla="val 47891"/>
            </a:avLst>
          </a:prstGeom>
          <a:solidFill>
            <a:srgbClr val="E69D1A"/>
          </a:solidFill>
          <a:ln w="9525" cap="flat" cmpd="sng" algn="ctr">
            <a:solidFill>
              <a:srgbClr val="E69D1A"/>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817563"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a:r>
            <a:r>
              <a:rPr kumimoji="0" lang="en-US" sz="2000" b="0" i="0" u="none" strike="noStrike" kern="0" cap="none" spc="0" normalizeH="0" baseline="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flour yeast</a:t>
            </a:r>
          </a:p>
          <a:p>
            <a:pPr marL="0" marR="0" indent="0" algn="ctr" defTabSz="817563" rtl="0" eaLnBrk="0" fontAlgn="base" latinLnBrk="0" hangingPunct="0">
              <a:lnSpc>
                <a:spcPct val="100000"/>
              </a:lnSpc>
              <a:spcBef>
                <a:spcPct val="0"/>
              </a:spcBef>
              <a:spcAft>
                <a:spcPct val="0"/>
              </a:spcAft>
              <a:buClrTx/>
              <a:buSzTx/>
              <a:buFontTx/>
              <a:buNone/>
              <a:tabLst/>
            </a:pPr>
            <a:r>
              <a:rPr kumimoji="0" lang="en-US" sz="2000" b="0" i="0" u="none" strike="noStrike" kern="0" cap="none" spc="0" normalizeH="0" baseline="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water</a:t>
            </a:r>
          </a:p>
          <a:p>
            <a:pPr marL="0" marR="0" indent="0" algn="ctr" defTabSz="817563" rtl="0" eaLnBrk="0" fontAlgn="base" latinLnBrk="0" hangingPunct="0">
              <a:lnSpc>
                <a:spcPct val="100000"/>
              </a:lnSpc>
              <a:spcBef>
                <a:spcPct val="0"/>
              </a:spcBef>
              <a:spcAft>
                <a:spcPct val="0"/>
              </a:spcAft>
              <a:buClrTx/>
              <a:buSzTx/>
              <a:buFontTx/>
              <a:buNone/>
              <a:tabLst/>
            </a:pPr>
            <a:r>
              <a:rPr kumimoji="0" lang="en-US" sz="2000" b="0" i="0" u="none" strike="noStrike" kern="0" cap="none" spc="0" normalizeH="0" baseline="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salt &amp; sugar</a:t>
            </a:r>
            <a:endParaRPr kumimoji="0" lang="el-GR" sz="2000" b="0" i="0" u="none" strike="noStrike" kern="0" cap="none" spc="0" normalizeH="0" baseline="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6" name="Arrow: Right 35">
            <a:extLst>
              <a:ext uri="{FF2B5EF4-FFF2-40B4-BE49-F238E27FC236}">
                <a16:creationId xmlns:a16="http://schemas.microsoft.com/office/drawing/2014/main" id="{41C1B6EE-A4D6-0655-B51A-8F4EE051762C}"/>
              </a:ext>
            </a:extLst>
          </p:cNvPr>
          <p:cNvSpPr/>
          <p:nvPr userDrawn="1"/>
        </p:nvSpPr>
        <p:spPr>
          <a:xfrm>
            <a:off x="10843847" y="16920535"/>
            <a:ext cx="2803656" cy="2469142"/>
          </a:xfrm>
          <a:prstGeom prst="rightArrow">
            <a:avLst/>
          </a:prstGeom>
          <a:solidFill>
            <a:srgbClr val="E69D1A"/>
          </a:solidFill>
          <a:ln w="12700" cap="flat" cmpd="sng" algn="ctr">
            <a:solidFill>
              <a:srgbClr val="E69D1A"/>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Homogenization baking at 180°C for 30 minutes</a:t>
            </a:r>
            <a:endParaRPr kumimoji="0" lang="el-GR" sz="2000" b="0" i="0" u="none" strike="noStrike" kern="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7" name="Arrow: Right 36">
            <a:extLst>
              <a:ext uri="{FF2B5EF4-FFF2-40B4-BE49-F238E27FC236}">
                <a16:creationId xmlns:a16="http://schemas.microsoft.com/office/drawing/2014/main" id="{859BA442-42C1-0CEA-52EB-B9F683600412}"/>
              </a:ext>
            </a:extLst>
          </p:cNvPr>
          <p:cNvSpPr/>
          <p:nvPr userDrawn="1"/>
        </p:nvSpPr>
        <p:spPr>
          <a:xfrm>
            <a:off x="17350138" y="16760707"/>
            <a:ext cx="3053267" cy="2390581"/>
          </a:xfrm>
          <a:prstGeom prst="rightArrow">
            <a:avLst/>
          </a:prstGeom>
          <a:solidFill>
            <a:srgbClr val="E69D1A"/>
          </a:solidFill>
          <a:ln w="12700" cap="flat" cmpd="sng" algn="ctr">
            <a:solidFill>
              <a:srgbClr val="E69D1A"/>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Packing and storage at 20,30,40°C</a:t>
            </a:r>
            <a:endParaRPr kumimoji="0" lang="el-GR" sz="2000" b="0" i="0" u="none" strike="noStrike" kern="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40" name="Arrow: Right 39">
            <a:extLst>
              <a:ext uri="{FF2B5EF4-FFF2-40B4-BE49-F238E27FC236}">
                <a16:creationId xmlns:a16="http://schemas.microsoft.com/office/drawing/2014/main" id="{11A66AF6-FEBB-A26B-0F89-3D1DBCDBF11F}"/>
              </a:ext>
            </a:extLst>
          </p:cNvPr>
          <p:cNvSpPr/>
          <p:nvPr userDrawn="1"/>
        </p:nvSpPr>
        <p:spPr>
          <a:xfrm>
            <a:off x="24364980" y="16551899"/>
            <a:ext cx="2924728" cy="2615204"/>
          </a:xfrm>
          <a:prstGeom prst="rightArrow">
            <a:avLst/>
          </a:prstGeom>
          <a:solidFill>
            <a:srgbClr val="E69D1A"/>
          </a:solidFill>
          <a:ln w="12700" cap="flat" cmpd="sng" algn="ctr">
            <a:solidFill>
              <a:srgbClr val="E69D1A"/>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Quality analysis &amp; Shelf life determination</a:t>
            </a:r>
            <a:endParaRPr kumimoji="0" lang="el-GR" sz="2000" b="0" i="0" u="none" strike="noStrike" kern="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5" name="Table 4">
            <a:extLst>
              <a:ext uri="{FF2B5EF4-FFF2-40B4-BE49-F238E27FC236}">
                <a16:creationId xmlns:a16="http://schemas.microsoft.com/office/drawing/2014/main" id="{9EF58F84-1333-EF92-0D32-E3F5B1CF8941}"/>
              </a:ext>
            </a:extLst>
          </p:cNvPr>
          <p:cNvGraphicFramePr>
            <a:graphicFrameLocks noGrp="1"/>
          </p:cNvGraphicFramePr>
          <p:nvPr userDrawn="1">
            <p:extLst>
              <p:ext uri="{D42A27DB-BD31-4B8C-83A1-F6EECF244321}">
                <p14:modId xmlns:p14="http://schemas.microsoft.com/office/powerpoint/2010/main" val="375334241"/>
              </p:ext>
            </p:extLst>
          </p:nvPr>
        </p:nvGraphicFramePr>
        <p:xfrm>
          <a:off x="1133109" y="25966226"/>
          <a:ext cx="13876145" cy="2241512"/>
        </p:xfrm>
        <a:graphic>
          <a:graphicData uri="http://schemas.openxmlformats.org/drawingml/2006/table">
            <a:tbl>
              <a:tblPr/>
              <a:tblGrid>
                <a:gridCol w="2689042">
                  <a:extLst>
                    <a:ext uri="{9D8B030D-6E8A-4147-A177-3AD203B41FA5}">
                      <a16:colId xmlns:a16="http://schemas.microsoft.com/office/drawing/2014/main" val="3869825127"/>
                    </a:ext>
                  </a:extLst>
                </a:gridCol>
                <a:gridCol w="2193304">
                  <a:extLst>
                    <a:ext uri="{9D8B030D-6E8A-4147-A177-3AD203B41FA5}">
                      <a16:colId xmlns:a16="http://schemas.microsoft.com/office/drawing/2014/main" val="1524469441"/>
                    </a:ext>
                  </a:extLst>
                </a:gridCol>
                <a:gridCol w="2591070">
                  <a:extLst>
                    <a:ext uri="{9D8B030D-6E8A-4147-A177-3AD203B41FA5}">
                      <a16:colId xmlns:a16="http://schemas.microsoft.com/office/drawing/2014/main" val="876572497"/>
                    </a:ext>
                  </a:extLst>
                </a:gridCol>
                <a:gridCol w="2098554">
                  <a:extLst>
                    <a:ext uri="{9D8B030D-6E8A-4147-A177-3AD203B41FA5}">
                      <a16:colId xmlns:a16="http://schemas.microsoft.com/office/drawing/2014/main" val="943639577"/>
                    </a:ext>
                  </a:extLst>
                </a:gridCol>
                <a:gridCol w="1841588">
                  <a:extLst>
                    <a:ext uri="{9D8B030D-6E8A-4147-A177-3AD203B41FA5}">
                      <a16:colId xmlns:a16="http://schemas.microsoft.com/office/drawing/2014/main" val="758243796"/>
                    </a:ext>
                  </a:extLst>
                </a:gridCol>
                <a:gridCol w="2462587">
                  <a:extLst>
                    <a:ext uri="{9D8B030D-6E8A-4147-A177-3AD203B41FA5}">
                      <a16:colId xmlns:a16="http://schemas.microsoft.com/office/drawing/2014/main" val="1123360391"/>
                    </a:ext>
                  </a:extLst>
                </a:gridCol>
              </a:tblGrid>
              <a:tr h="698771">
                <a:tc>
                  <a:txBody>
                    <a:bodyPr/>
                    <a:lstStyle/>
                    <a:p>
                      <a:pPr algn="ctr" rtl="0" fontAlgn="ctr">
                        <a:buNone/>
                      </a:pPr>
                      <a:r>
                        <a:rPr lang="en-US" sz="2200" b="1" i="0" u="none" strike="noStrike" dirty="0">
                          <a:solidFill>
                            <a:srgbClr val="3F3F3F"/>
                          </a:solidFill>
                          <a:effectLst/>
                          <a:latin typeface="Bahnschrift" panose="020B0502040204020203" pitchFamily="34" charset="0"/>
                        </a:rPr>
                        <a:t>Sample</a:t>
                      </a:r>
                    </a:p>
                  </a:txBody>
                  <a:tcPr marL="7620" marR="7620" marT="7620"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9999"/>
                    </a:solidFill>
                  </a:tcPr>
                </a:tc>
                <a:tc>
                  <a:txBody>
                    <a:bodyPr/>
                    <a:lstStyle/>
                    <a:p>
                      <a:pPr algn="ctr" rtl="0" fontAlgn="ctr">
                        <a:buNone/>
                      </a:pPr>
                      <a:r>
                        <a:rPr lang="en-US" sz="2200" b="1" i="0" u="none" strike="noStrike" dirty="0">
                          <a:solidFill>
                            <a:srgbClr val="3F3F3F"/>
                          </a:solidFill>
                          <a:effectLst/>
                          <a:latin typeface="Bahnschrift" panose="020B0502040204020203" pitchFamily="34" charset="0"/>
                        </a:rPr>
                        <a:t>Proteins (%w/w)</a:t>
                      </a:r>
                    </a:p>
                  </a:txBody>
                  <a:tcPr marL="7620" marR="7620" marT="7620"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9999"/>
                    </a:solidFill>
                  </a:tcPr>
                </a:tc>
                <a:tc>
                  <a:txBody>
                    <a:bodyPr/>
                    <a:lstStyle/>
                    <a:p>
                      <a:pPr algn="ctr" rtl="0" fontAlgn="ctr">
                        <a:buNone/>
                      </a:pPr>
                      <a:r>
                        <a:rPr lang="en-US" sz="2200" b="1" i="0" u="none" strike="noStrike" dirty="0">
                          <a:solidFill>
                            <a:srgbClr val="3F3F3F"/>
                          </a:solidFill>
                          <a:effectLst/>
                          <a:latin typeface="Bahnschrift" panose="020B0502040204020203" pitchFamily="34" charset="0"/>
                        </a:rPr>
                        <a:t>Carbohydrates</a:t>
                      </a:r>
                      <a:br>
                        <a:rPr lang="en-US" sz="2200" b="1" i="0" u="none" strike="noStrike" dirty="0">
                          <a:solidFill>
                            <a:srgbClr val="3F3F3F"/>
                          </a:solidFill>
                          <a:effectLst/>
                          <a:latin typeface="Bahnschrift" panose="020B0502040204020203" pitchFamily="34" charset="0"/>
                        </a:rPr>
                      </a:br>
                      <a:r>
                        <a:rPr lang="en-US" sz="2200" b="1" i="0" u="none" strike="noStrike" dirty="0">
                          <a:solidFill>
                            <a:srgbClr val="3F3F3F"/>
                          </a:solidFill>
                          <a:effectLst/>
                          <a:latin typeface="Bahnschrift" panose="020B0502040204020203" pitchFamily="34" charset="0"/>
                        </a:rPr>
                        <a:t>(%w/w)</a:t>
                      </a:r>
                    </a:p>
                  </a:txBody>
                  <a:tcPr marL="7620" marR="7620" marT="7620"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9999"/>
                    </a:solidFill>
                  </a:tcPr>
                </a:tc>
                <a:tc>
                  <a:txBody>
                    <a:bodyPr/>
                    <a:lstStyle/>
                    <a:p>
                      <a:pPr algn="ctr" rtl="0" fontAlgn="ctr">
                        <a:buNone/>
                      </a:pPr>
                      <a:r>
                        <a:rPr lang="en-US" sz="2200" b="1" i="0" u="none" strike="noStrike" dirty="0">
                          <a:solidFill>
                            <a:srgbClr val="3F3F3F"/>
                          </a:solidFill>
                          <a:effectLst/>
                          <a:latin typeface="Bahnschrift" panose="020B0502040204020203" pitchFamily="34" charset="0"/>
                        </a:rPr>
                        <a:t>Dietary fibers (%w/w)</a:t>
                      </a:r>
                    </a:p>
                  </a:txBody>
                  <a:tcPr marL="7620" marR="7620" marT="7620"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9999"/>
                    </a:solidFill>
                  </a:tcPr>
                </a:tc>
                <a:tc>
                  <a:txBody>
                    <a:bodyPr/>
                    <a:lstStyle/>
                    <a:p>
                      <a:pPr algn="ctr" rtl="0" fontAlgn="ctr">
                        <a:buNone/>
                      </a:pPr>
                      <a:r>
                        <a:rPr lang="en-US" sz="2200" b="1" i="0" u="none" strike="noStrike" dirty="0">
                          <a:solidFill>
                            <a:srgbClr val="3F3F3F"/>
                          </a:solidFill>
                          <a:effectLst/>
                          <a:latin typeface="Bahnschrift" panose="020B0502040204020203" pitchFamily="34" charset="0"/>
                        </a:rPr>
                        <a:t>Ash </a:t>
                      </a:r>
                      <a:br>
                        <a:rPr lang="en-US" sz="2200" b="1" i="0" u="none" strike="noStrike" dirty="0">
                          <a:solidFill>
                            <a:srgbClr val="3F3F3F"/>
                          </a:solidFill>
                          <a:effectLst/>
                          <a:latin typeface="Bahnschrift" panose="020B0502040204020203" pitchFamily="34" charset="0"/>
                        </a:rPr>
                      </a:br>
                      <a:r>
                        <a:rPr lang="en-US" sz="2200" b="1" i="0" u="none" strike="noStrike" dirty="0">
                          <a:solidFill>
                            <a:srgbClr val="3F3F3F"/>
                          </a:solidFill>
                          <a:effectLst/>
                          <a:latin typeface="Bahnschrift" panose="020B0502040204020203" pitchFamily="34" charset="0"/>
                        </a:rPr>
                        <a:t>(%w/w)</a:t>
                      </a:r>
                    </a:p>
                  </a:txBody>
                  <a:tcPr marL="7620" marR="7620" marT="7620"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9999"/>
                    </a:solidFill>
                  </a:tcPr>
                </a:tc>
                <a:tc>
                  <a:txBody>
                    <a:bodyPr/>
                    <a:lstStyle/>
                    <a:p>
                      <a:pPr algn="ctr" rtl="0" fontAlgn="ctr">
                        <a:buNone/>
                      </a:pPr>
                      <a:r>
                        <a:rPr lang="en-US" sz="2200" b="1" i="0" u="none" strike="noStrike" dirty="0">
                          <a:solidFill>
                            <a:srgbClr val="3F3F3F"/>
                          </a:solidFill>
                          <a:effectLst/>
                          <a:latin typeface="Bahnschrift" panose="020B0502040204020203" pitchFamily="34" charset="0"/>
                        </a:rPr>
                        <a:t>Lipids </a:t>
                      </a:r>
                      <a:br>
                        <a:rPr lang="en-US" sz="2200" b="1" i="0" u="none" strike="noStrike" dirty="0">
                          <a:solidFill>
                            <a:srgbClr val="3F3F3F"/>
                          </a:solidFill>
                          <a:effectLst/>
                          <a:latin typeface="Bahnschrift" panose="020B0502040204020203" pitchFamily="34" charset="0"/>
                        </a:rPr>
                      </a:br>
                      <a:r>
                        <a:rPr lang="en-US" sz="2200" b="1" i="0" u="none" strike="noStrike" dirty="0">
                          <a:solidFill>
                            <a:srgbClr val="3F3F3F"/>
                          </a:solidFill>
                          <a:effectLst/>
                          <a:latin typeface="Bahnschrift" panose="020B0502040204020203" pitchFamily="34" charset="0"/>
                        </a:rPr>
                        <a:t>(%w/w)</a:t>
                      </a:r>
                    </a:p>
                  </a:txBody>
                  <a:tcPr marL="7620" marR="7620" marT="7620"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9999"/>
                    </a:solidFill>
                  </a:tcPr>
                </a:tc>
                <a:extLst>
                  <a:ext uri="{0D108BD9-81ED-4DB2-BD59-A6C34878D82A}">
                    <a16:rowId xmlns:a16="http://schemas.microsoft.com/office/drawing/2014/main" val="3511335245"/>
                  </a:ext>
                </a:extLst>
              </a:tr>
              <a:tr h="490047">
                <a:tc>
                  <a:txBody>
                    <a:bodyPr/>
                    <a:lstStyle/>
                    <a:p>
                      <a:pPr algn="ctr" rtl="0" fontAlgn="ctr">
                        <a:buNone/>
                      </a:pPr>
                      <a:r>
                        <a:rPr lang="en-US" sz="2200" b="1" i="0" u="none" strike="noStrike" dirty="0">
                          <a:solidFill>
                            <a:srgbClr val="3F3F3F"/>
                          </a:solidFill>
                          <a:effectLst/>
                          <a:latin typeface="Bahnschrift" panose="020B0502040204020203" pitchFamily="34" charset="0"/>
                        </a:rPr>
                        <a:t>Bread with 0% BSG</a:t>
                      </a:r>
                    </a:p>
                  </a:txBody>
                  <a:tcPr marL="7620" marR="7620" marT="7620"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D7AF"/>
                    </a:solidFill>
                  </a:tcPr>
                </a:tc>
                <a:tc>
                  <a:txBody>
                    <a:bodyPr/>
                    <a:lstStyle/>
                    <a:p>
                      <a:pPr algn="ctr" rtl="0" fontAlgn="ctr">
                        <a:buNone/>
                      </a:pPr>
                      <a:r>
                        <a:rPr lang="el-GR" sz="2200" b="0" i="0" u="none" strike="noStrike" dirty="0">
                          <a:solidFill>
                            <a:srgbClr val="3F3F3F"/>
                          </a:solidFill>
                          <a:effectLst/>
                          <a:latin typeface="Bahnschrift" panose="020B0502040204020203" pitchFamily="34" charset="0"/>
                        </a:rPr>
                        <a:t>7</a:t>
                      </a:r>
                      <a:r>
                        <a:rPr lang="en-US" sz="2200" b="0" i="0" u="none" strike="noStrike" dirty="0">
                          <a:solidFill>
                            <a:srgbClr val="3F3F3F"/>
                          </a:solidFill>
                          <a:effectLst/>
                          <a:latin typeface="Bahnschrift" panose="020B0502040204020203" pitchFamily="34" charset="0"/>
                        </a:rPr>
                        <a:t>.</a:t>
                      </a:r>
                      <a:r>
                        <a:rPr lang="el-GR" sz="2200" b="0" i="0" u="none" strike="noStrike" dirty="0">
                          <a:solidFill>
                            <a:srgbClr val="3F3F3F"/>
                          </a:solidFill>
                          <a:effectLst/>
                          <a:latin typeface="Bahnschrift" panose="020B0502040204020203" pitchFamily="34" charset="0"/>
                        </a:rPr>
                        <a:t>5</a:t>
                      </a:r>
                    </a:p>
                  </a:txBody>
                  <a:tcPr marL="7620" marR="7620" marT="7620"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D7AF"/>
                    </a:solidFill>
                  </a:tcPr>
                </a:tc>
                <a:tc>
                  <a:txBody>
                    <a:bodyPr/>
                    <a:lstStyle/>
                    <a:p>
                      <a:pPr algn="ctr" rtl="0" fontAlgn="ctr">
                        <a:buNone/>
                      </a:pPr>
                      <a:r>
                        <a:rPr lang="el-GR" sz="2200" b="0" i="0" u="none" strike="noStrike" dirty="0">
                          <a:solidFill>
                            <a:srgbClr val="3F3F3F"/>
                          </a:solidFill>
                          <a:effectLst/>
                          <a:latin typeface="Bahnschrift" panose="020B0502040204020203" pitchFamily="34" charset="0"/>
                        </a:rPr>
                        <a:t>25</a:t>
                      </a:r>
                      <a:r>
                        <a:rPr lang="en-US" sz="2200" b="0" i="0" u="none" strike="noStrike" dirty="0">
                          <a:solidFill>
                            <a:srgbClr val="3F3F3F"/>
                          </a:solidFill>
                          <a:effectLst/>
                          <a:latin typeface="Bahnschrift" panose="020B0502040204020203" pitchFamily="34" charset="0"/>
                        </a:rPr>
                        <a:t>.</a:t>
                      </a:r>
                      <a:r>
                        <a:rPr lang="el-GR" sz="2200" b="0" i="0" u="none" strike="noStrike" dirty="0">
                          <a:solidFill>
                            <a:srgbClr val="3F3F3F"/>
                          </a:solidFill>
                          <a:effectLst/>
                          <a:latin typeface="Bahnschrift" panose="020B0502040204020203" pitchFamily="34" charset="0"/>
                        </a:rPr>
                        <a:t>5</a:t>
                      </a:r>
                    </a:p>
                  </a:txBody>
                  <a:tcPr marL="7620" marR="7620" marT="7620"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D7AF"/>
                    </a:solidFill>
                  </a:tcPr>
                </a:tc>
                <a:tc>
                  <a:txBody>
                    <a:bodyPr/>
                    <a:lstStyle/>
                    <a:p>
                      <a:pPr algn="ctr" rtl="0" fontAlgn="ctr">
                        <a:buNone/>
                      </a:pPr>
                      <a:r>
                        <a:rPr lang="el-GR" sz="2200" b="0" i="0" u="none" strike="noStrike" dirty="0">
                          <a:solidFill>
                            <a:srgbClr val="3F3F3F"/>
                          </a:solidFill>
                          <a:effectLst/>
                          <a:latin typeface="Bahnschrift" panose="020B0502040204020203" pitchFamily="34" charset="0"/>
                        </a:rPr>
                        <a:t>7</a:t>
                      </a:r>
                      <a:r>
                        <a:rPr lang="en-US" sz="2200" b="0" i="0" u="none" strike="noStrike" dirty="0">
                          <a:solidFill>
                            <a:srgbClr val="3F3F3F"/>
                          </a:solidFill>
                          <a:effectLst/>
                          <a:latin typeface="Bahnschrift" panose="020B0502040204020203" pitchFamily="34" charset="0"/>
                        </a:rPr>
                        <a:t>.</a:t>
                      </a:r>
                      <a:r>
                        <a:rPr lang="el-GR" sz="2200" b="0" i="0" u="none" strike="noStrike" dirty="0">
                          <a:solidFill>
                            <a:srgbClr val="3F3F3F"/>
                          </a:solidFill>
                          <a:effectLst/>
                          <a:latin typeface="Bahnschrift" panose="020B0502040204020203" pitchFamily="34" charset="0"/>
                        </a:rPr>
                        <a:t>4</a:t>
                      </a:r>
                    </a:p>
                  </a:txBody>
                  <a:tcPr marL="7620" marR="7620" marT="7620"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D7AF"/>
                    </a:solidFill>
                  </a:tcPr>
                </a:tc>
                <a:tc>
                  <a:txBody>
                    <a:bodyPr/>
                    <a:lstStyle/>
                    <a:p>
                      <a:pPr algn="ctr" rtl="0" fontAlgn="ctr">
                        <a:buNone/>
                      </a:pPr>
                      <a:r>
                        <a:rPr lang="el-GR" sz="2200" b="0" i="0" u="none" strike="noStrike" dirty="0">
                          <a:solidFill>
                            <a:srgbClr val="3F3F3F"/>
                          </a:solidFill>
                          <a:effectLst/>
                          <a:latin typeface="Bahnschrift" panose="020B0502040204020203" pitchFamily="34" charset="0"/>
                        </a:rPr>
                        <a:t>2</a:t>
                      </a:r>
                      <a:r>
                        <a:rPr lang="en-US" sz="2200" b="0" i="0" u="none" strike="noStrike" dirty="0">
                          <a:solidFill>
                            <a:srgbClr val="3F3F3F"/>
                          </a:solidFill>
                          <a:effectLst/>
                          <a:latin typeface="Bahnschrift" panose="020B0502040204020203" pitchFamily="34" charset="0"/>
                        </a:rPr>
                        <a:t>.</a:t>
                      </a:r>
                      <a:r>
                        <a:rPr lang="el-GR" sz="2200" b="0" i="0" u="none" strike="noStrike" dirty="0">
                          <a:solidFill>
                            <a:srgbClr val="3F3F3F"/>
                          </a:solidFill>
                          <a:effectLst/>
                          <a:latin typeface="Bahnschrift" panose="020B0502040204020203" pitchFamily="34" charset="0"/>
                        </a:rPr>
                        <a:t>4</a:t>
                      </a:r>
                    </a:p>
                  </a:txBody>
                  <a:tcPr marL="7620" marR="7620" marT="7620"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D7AF"/>
                    </a:solidFill>
                  </a:tcPr>
                </a:tc>
                <a:tc>
                  <a:txBody>
                    <a:bodyPr/>
                    <a:lstStyle/>
                    <a:p>
                      <a:pPr algn="ctr" rtl="0" fontAlgn="ctr">
                        <a:buNone/>
                      </a:pPr>
                      <a:r>
                        <a:rPr lang="el-GR" sz="2200" b="0" i="0" u="none" strike="noStrike" dirty="0">
                          <a:solidFill>
                            <a:srgbClr val="3F3F3F"/>
                          </a:solidFill>
                          <a:effectLst/>
                          <a:latin typeface="Bahnschrift" panose="020B0502040204020203" pitchFamily="34" charset="0"/>
                        </a:rPr>
                        <a:t>1</a:t>
                      </a:r>
                      <a:r>
                        <a:rPr lang="en-US" sz="2200" b="0" i="0" u="none" strike="noStrike" dirty="0">
                          <a:solidFill>
                            <a:srgbClr val="3F3F3F"/>
                          </a:solidFill>
                          <a:effectLst/>
                          <a:latin typeface="Bahnschrift" panose="020B0502040204020203" pitchFamily="34" charset="0"/>
                        </a:rPr>
                        <a:t>.</a:t>
                      </a:r>
                      <a:r>
                        <a:rPr lang="el-GR" sz="2200" b="0" i="0" u="none" strike="noStrike" dirty="0">
                          <a:solidFill>
                            <a:srgbClr val="3F3F3F"/>
                          </a:solidFill>
                          <a:effectLst/>
                          <a:latin typeface="Bahnschrift" panose="020B0502040204020203" pitchFamily="34" charset="0"/>
                        </a:rPr>
                        <a:t>4</a:t>
                      </a:r>
                    </a:p>
                  </a:txBody>
                  <a:tcPr marL="7620" marR="7620" marT="7620"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D7AF"/>
                    </a:solidFill>
                  </a:tcPr>
                </a:tc>
                <a:extLst>
                  <a:ext uri="{0D108BD9-81ED-4DB2-BD59-A6C34878D82A}">
                    <a16:rowId xmlns:a16="http://schemas.microsoft.com/office/drawing/2014/main" val="673984426"/>
                  </a:ext>
                </a:extLst>
              </a:tr>
              <a:tr h="526347">
                <a:tc>
                  <a:txBody>
                    <a:bodyPr/>
                    <a:lstStyle/>
                    <a:p>
                      <a:pPr algn="ctr" rtl="0" fontAlgn="ctr">
                        <a:buNone/>
                      </a:pPr>
                      <a:r>
                        <a:rPr lang="en-US" sz="2200" b="1" i="0" u="none" strike="noStrike" dirty="0">
                          <a:solidFill>
                            <a:srgbClr val="3F3F3F"/>
                          </a:solidFill>
                          <a:effectLst/>
                          <a:latin typeface="Bahnschrift" panose="020B0502040204020203" pitchFamily="34" charset="0"/>
                        </a:rPr>
                        <a:t>Bread with 15% BSG</a:t>
                      </a:r>
                    </a:p>
                  </a:txBody>
                  <a:tcPr marL="7620" marR="7620" marT="7620"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D7AF"/>
                    </a:solidFill>
                  </a:tcPr>
                </a:tc>
                <a:tc>
                  <a:txBody>
                    <a:bodyPr/>
                    <a:lstStyle/>
                    <a:p>
                      <a:pPr algn="ctr" rtl="0" fontAlgn="ctr">
                        <a:buNone/>
                      </a:pPr>
                      <a:r>
                        <a:rPr lang="el-GR" sz="2200" b="0" i="0" u="none" strike="noStrike" dirty="0">
                          <a:solidFill>
                            <a:srgbClr val="3F3F3F"/>
                          </a:solidFill>
                          <a:effectLst/>
                          <a:latin typeface="Bahnschrift" panose="020B0502040204020203" pitchFamily="34" charset="0"/>
                        </a:rPr>
                        <a:t>8</a:t>
                      </a:r>
                      <a:r>
                        <a:rPr lang="en-US" sz="2200" b="0" i="0" u="none" strike="noStrike" dirty="0">
                          <a:solidFill>
                            <a:srgbClr val="3F3F3F"/>
                          </a:solidFill>
                          <a:effectLst/>
                          <a:latin typeface="Bahnschrift" panose="020B0502040204020203" pitchFamily="34" charset="0"/>
                        </a:rPr>
                        <a:t>.</a:t>
                      </a:r>
                      <a:r>
                        <a:rPr lang="el-GR" sz="2200" b="0" i="0" u="none" strike="noStrike" dirty="0">
                          <a:solidFill>
                            <a:srgbClr val="3F3F3F"/>
                          </a:solidFill>
                          <a:effectLst/>
                          <a:latin typeface="Bahnschrift" panose="020B0502040204020203" pitchFamily="34" charset="0"/>
                        </a:rPr>
                        <a:t>1</a:t>
                      </a:r>
                    </a:p>
                  </a:txBody>
                  <a:tcPr marL="7620" marR="7620" marT="7620"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D7AF"/>
                    </a:solidFill>
                  </a:tcPr>
                </a:tc>
                <a:tc>
                  <a:txBody>
                    <a:bodyPr/>
                    <a:lstStyle/>
                    <a:p>
                      <a:pPr algn="ctr" rtl="0" fontAlgn="ctr">
                        <a:buNone/>
                      </a:pPr>
                      <a:r>
                        <a:rPr lang="el-GR" sz="2200" b="0" i="0" u="none" strike="noStrike" dirty="0">
                          <a:solidFill>
                            <a:srgbClr val="3F3F3F"/>
                          </a:solidFill>
                          <a:effectLst/>
                          <a:latin typeface="Bahnschrift" panose="020B0502040204020203" pitchFamily="34" charset="0"/>
                        </a:rPr>
                        <a:t>32</a:t>
                      </a:r>
                      <a:r>
                        <a:rPr lang="en-US" sz="2200" b="0" i="0" u="none" strike="noStrike" dirty="0">
                          <a:solidFill>
                            <a:srgbClr val="3F3F3F"/>
                          </a:solidFill>
                          <a:effectLst/>
                          <a:latin typeface="Bahnschrift" panose="020B0502040204020203" pitchFamily="34" charset="0"/>
                        </a:rPr>
                        <a:t>.</a:t>
                      </a:r>
                      <a:r>
                        <a:rPr lang="el-GR" sz="2200" b="0" i="0" u="none" strike="noStrike" dirty="0">
                          <a:solidFill>
                            <a:srgbClr val="3F3F3F"/>
                          </a:solidFill>
                          <a:effectLst/>
                          <a:latin typeface="Bahnschrift" panose="020B0502040204020203" pitchFamily="34" charset="0"/>
                        </a:rPr>
                        <a:t>5</a:t>
                      </a:r>
                    </a:p>
                  </a:txBody>
                  <a:tcPr marL="7620" marR="7620" marT="7620"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D7AF"/>
                    </a:solidFill>
                  </a:tcPr>
                </a:tc>
                <a:tc>
                  <a:txBody>
                    <a:bodyPr/>
                    <a:lstStyle/>
                    <a:p>
                      <a:pPr algn="ctr" rtl="0" fontAlgn="ctr">
                        <a:buNone/>
                      </a:pPr>
                      <a:r>
                        <a:rPr lang="el-GR" sz="2200" b="0" i="0" u="none" strike="noStrike" dirty="0">
                          <a:solidFill>
                            <a:srgbClr val="3F3F3F"/>
                          </a:solidFill>
                          <a:effectLst/>
                          <a:latin typeface="Bahnschrift" panose="020B0502040204020203" pitchFamily="34" charset="0"/>
                        </a:rPr>
                        <a:t>16</a:t>
                      </a:r>
                      <a:r>
                        <a:rPr lang="en-US" sz="2200" b="0" i="0" u="none" strike="noStrike" dirty="0">
                          <a:solidFill>
                            <a:srgbClr val="3F3F3F"/>
                          </a:solidFill>
                          <a:effectLst/>
                          <a:latin typeface="Bahnschrift" panose="020B0502040204020203" pitchFamily="34" charset="0"/>
                        </a:rPr>
                        <a:t>.</a:t>
                      </a:r>
                      <a:r>
                        <a:rPr lang="el-GR" sz="2200" b="0" i="0" u="none" strike="noStrike" dirty="0">
                          <a:solidFill>
                            <a:srgbClr val="3F3F3F"/>
                          </a:solidFill>
                          <a:effectLst/>
                          <a:latin typeface="Bahnschrift" panose="020B0502040204020203" pitchFamily="34" charset="0"/>
                        </a:rPr>
                        <a:t>6</a:t>
                      </a:r>
                    </a:p>
                  </a:txBody>
                  <a:tcPr marL="7620" marR="7620" marT="7620"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D7AF"/>
                    </a:solidFill>
                  </a:tcPr>
                </a:tc>
                <a:tc>
                  <a:txBody>
                    <a:bodyPr/>
                    <a:lstStyle/>
                    <a:p>
                      <a:pPr algn="ctr" rtl="0" fontAlgn="ctr">
                        <a:buNone/>
                      </a:pPr>
                      <a:r>
                        <a:rPr lang="el-GR" sz="2200" b="0" i="0" u="none" strike="noStrike" dirty="0">
                          <a:solidFill>
                            <a:srgbClr val="3F3F3F"/>
                          </a:solidFill>
                          <a:effectLst/>
                          <a:latin typeface="Bahnschrift" panose="020B0502040204020203" pitchFamily="34" charset="0"/>
                        </a:rPr>
                        <a:t>2</a:t>
                      </a:r>
                      <a:r>
                        <a:rPr lang="en-US" sz="2200" b="0" i="0" u="none" strike="noStrike" dirty="0">
                          <a:solidFill>
                            <a:srgbClr val="3F3F3F"/>
                          </a:solidFill>
                          <a:effectLst/>
                          <a:latin typeface="Bahnschrift" panose="020B0502040204020203" pitchFamily="34" charset="0"/>
                        </a:rPr>
                        <a:t>.</a:t>
                      </a:r>
                      <a:r>
                        <a:rPr lang="el-GR" sz="2200" b="0" i="0" u="none" strike="noStrike" dirty="0">
                          <a:solidFill>
                            <a:srgbClr val="3F3F3F"/>
                          </a:solidFill>
                          <a:effectLst/>
                          <a:latin typeface="Bahnschrift" panose="020B0502040204020203" pitchFamily="34" charset="0"/>
                        </a:rPr>
                        <a:t>6</a:t>
                      </a:r>
                    </a:p>
                  </a:txBody>
                  <a:tcPr marL="7620" marR="7620" marT="7620"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D7AF"/>
                    </a:solidFill>
                  </a:tcPr>
                </a:tc>
                <a:tc>
                  <a:txBody>
                    <a:bodyPr/>
                    <a:lstStyle/>
                    <a:p>
                      <a:pPr algn="ctr" rtl="0" fontAlgn="ctr">
                        <a:buNone/>
                      </a:pPr>
                      <a:r>
                        <a:rPr lang="el-GR" sz="2200" b="0" i="0" u="none" strike="noStrike" dirty="0">
                          <a:solidFill>
                            <a:srgbClr val="3F3F3F"/>
                          </a:solidFill>
                          <a:effectLst/>
                          <a:latin typeface="Bahnschrift" panose="020B0502040204020203" pitchFamily="34" charset="0"/>
                        </a:rPr>
                        <a:t>2</a:t>
                      </a:r>
                      <a:r>
                        <a:rPr lang="en-US" sz="2200" b="0" i="0" u="none" strike="noStrike" dirty="0">
                          <a:solidFill>
                            <a:srgbClr val="3F3F3F"/>
                          </a:solidFill>
                          <a:effectLst/>
                          <a:latin typeface="Bahnschrift" panose="020B0502040204020203" pitchFamily="34" charset="0"/>
                        </a:rPr>
                        <a:t>.</a:t>
                      </a:r>
                      <a:r>
                        <a:rPr lang="el-GR" sz="2200" b="0" i="0" u="none" strike="noStrike" dirty="0">
                          <a:solidFill>
                            <a:srgbClr val="3F3F3F"/>
                          </a:solidFill>
                          <a:effectLst/>
                          <a:latin typeface="Bahnschrift" panose="020B0502040204020203" pitchFamily="34" charset="0"/>
                        </a:rPr>
                        <a:t>4</a:t>
                      </a:r>
                    </a:p>
                  </a:txBody>
                  <a:tcPr marL="7620" marR="7620" marT="7620"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D7AF"/>
                    </a:solidFill>
                  </a:tcPr>
                </a:tc>
                <a:extLst>
                  <a:ext uri="{0D108BD9-81ED-4DB2-BD59-A6C34878D82A}">
                    <a16:rowId xmlns:a16="http://schemas.microsoft.com/office/drawing/2014/main" val="2634045852"/>
                  </a:ext>
                </a:extLst>
              </a:tr>
              <a:tr h="526347">
                <a:tc>
                  <a:txBody>
                    <a:bodyPr/>
                    <a:lstStyle/>
                    <a:p>
                      <a:pPr algn="ctr" rtl="0" fontAlgn="ctr">
                        <a:buNone/>
                      </a:pPr>
                      <a:r>
                        <a:rPr lang="en-US" sz="2200" b="1" i="0" u="none" strike="noStrike" dirty="0">
                          <a:solidFill>
                            <a:srgbClr val="3F3F3F"/>
                          </a:solidFill>
                          <a:effectLst/>
                          <a:latin typeface="Bahnschrift" panose="020B0502040204020203" pitchFamily="34" charset="0"/>
                        </a:rPr>
                        <a:t>Bread with 30% BSG</a:t>
                      </a:r>
                    </a:p>
                  </a:txBody>
                  <a:tcPr marL="7620" marR="7620" marT="7620"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D7AF"/>
                    </a:solidFill>
                  </a:tcPr>
                </a:tc>
                <a:tc>
                  <a:txBody>
                    <a:bodyPr/>
                    <a:lstStyle/>
                    <a:p>
                      <a:pPr algn="ctr" rtl="0" fontAlgn="ctr">
                        <a:buNone/>
                      </a:pPr>
                      <a:r>
                        <a:rPr lang="el-GR" sz="2200" b="0" i="0" u="none" strike="noStrike" dirty="0">
                          <a:solidFill>
                            <a:srgbClr val="3F3F3F"/>
                          </a:solidFill>
                          <a:effectLst/>
                          <a:latin typeface="Bahnschrift" panose="020B0502040204020203" pitchFamily="34" charset="0"/>
                        </a:rPr>
                        <a:t>11</a:t>
                      </a:r>
                      <a:r>
                        <a:rPr lang="en-US" sz="2200" b="0" i="0" u="none" strike="noStrike" dirty="0">
                          <a:solidFill>
                            <a:srgbClr val="3F3F3F"/>
                          </a:solidFill>
                          <a:effectLst/>
                          <a:latin typeface="Bahnschrift" panose="020B0502040204020203" pitchFamily="34" charset="0"/>
                        </a:rPr>
                        <a:t>.</a:t>
                      </a:r>
                      <a:r>
                        <a:rPr lang="el-GR" sz="2200" b="0" i="0" u="none" strike="noStrike" dirty="0">
                          <a:solidFill>
                            <a:srgbClr val="3F3F3F"/>
                          </a:solidFill>
                          <a:effectLst/>
                          <a:latin typeface="Bahnschrift" panose="020B0502040204020203" pitchFamily="34" charset="0"/>
                        </a:rPr>
                        <a:t>3</a:t>
                      </a:r>
                    </a:p>
                  </a:txBody>
                  <a:tcPr marL="7620" marR="7620" marT="7620"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D7AF"/>
                    </a:solidFill>
                  </a:tcPr>
                </a:tc>
                <a:tc>
                  <a:txBody>
                    <a:bodyPr/>
                    <a:lstStyle/>
                    <a:p>
                      <a:pPr algn="ctr" rtl="0" fontAlgn="ctr">
                        <a:buNone/>
                      </a:pPr>
                      <a:r>
                        <a:rPr lang="el-GR" sz="2200" b="0" i="0" u="none" strike="noStrike" dirty="0">
                          <a:solidFill>
                            <a:srgbClr val="3F3F3F"/>
                          </a:solidFill>
                          <a:effectLst/>
                          <a:latin typeface="Bahnschrift" panose="020B0502040204020203" pitchFamily="34" charset="0"/>
                        </a:rPr>
                        <a:t>28</a:t>
                      </a:r>
                      <a:r>
                        <a:rPr lang="en-US" sz="2200" b="0" i="0" u="none" strike="noStrike" dirty="0">
                          <a:solidFill>
                            <a:srgbClr val="3F3F3F"/>
                          </a:solidFill>
                          <a:effectLst/>
                          <a:latin typeface="Bahnschrift" panose="020B0502040204020203" pitchFamily="34" charset="0"/>
                        </a:rPr>
                        <a:t>.</a:t>
                      </a:r>
                      <a:r>
                        <a:rPr lang="el-GR" sz="2200" b="0" i="0" u="none" strike="noStrike" dirty="0">
                          <a:solidFill>
                            <a:srgbClr val="3F3F3F"/>
                          </a:solidFill>
                          <a:effectLst/>
                          <a:latin typeface="Bahnschrift" panose="020B0502040204020203" pitchFamily="34" charset="0"/>
                        </a:rPr>
                        <a:t>5</a:t>
                      </a:r>
                    </a:p>
                  </a:txBody>
                  <a:tcPr marL="7620" marR="7620" marT="7620"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D7AF"/>
                    </a:solidFill>
                  </a:tcPr>
                </a:tc>
                <a:tc>
                  <a:txBody>
                    <a:bodyPr/>
                    <a:lstStyle/>
                    <a:p>
                      <a:pPr algn="ctr" rtl="0" fontAlgn="ctr">
                        <a:buNone/>
                      </a:pPr>
                      <a:r>
                        <a:rPr lang="el-GR" sz="2200" b="0" i="0" u="none" strike="noStrike" dirty="0">
                          <a:solidFill>
                            <a:srgbClr val="3F3F3F"/>
                          </a:solidFill>
                          <a:effectLst/>
                          <a:latin typeface="Bahnschrift" panose="020B0502040204020203" pitchFamily="34" charset="0"/>
                        </a:rPr>
                        <a:t>24</a:t>
                      </a:r>
                      <a:r>
                        <a:rPr lang="en-US" sz="2200" b="0" i="0" u="none" strike="noStrike" dirty="0">
                          <a:solidFill>
                            <a:srgbClr val="3F3F3F"/>
                          </a:solidFill>
                          <a:effectLst/>
                          <a:latin typeface="Bahnschrift" panose="020B0502040204020203" pitchFamily="34" charset="0"/>
                        </a:rPr>
                        <a:t>.</a:t>
                      </a:r>
                      <a:r>
                        <a:rPr lang="el-GR" sz="2200" b="0" i="0" u="none" strike="noStrike" dirty="0">
                          <a:solidFill>
                            <a:srgbClr val="3F3F3F"/>
                          </a:solidFill>
                          <a:effectLst/>
                          <a:latin typeface="Bahnschrift" panose="020B0502040204020203" pitchFamily="34" charset="0"/>
                        </a:rPr>
                        <a:t>4</a:t>
                      </a:r>
                    </a:p>
                  </a:txBody>
                  <a:tcPr marL="7620" marR="7620" marT="7620"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D7AF"/>
                    </a:solidFill>
                  </a:tcPr>
                </a:tc>
                <a:tc>
                  <a:txBody>
                    <a:bodyPr/>
                    <a:lstStyle/>
                    <a:p>
                      <a:pPr algn="ctr" rtl="0" fontAlgn="ctr">
                        <a:buNone/>
                      </a:pPr>
                      <a:r>
                        <a:rPr lang="el-GR" sz="2200" b="0" i="0" u="none" strike="noStrike" dirty="0">
                          <a:solidFill>
                            <a:srgbClr val="3F3F3F"/>
                          </a:solidFill>
                          <a:effectLst/>
                          <a:latin typeface="Bahnschrift" panose="020B0502040204020203" pitchFamily="34" charset="0"/>
                        </a:rPr>
                        <a:t>3</a:t>
                      </a:r>
                      <a:r>
                        <a:rPr lang="en-US" sz="2200" b="0" i="0" u="none" strike="noStrike" dirty="0">
                          <a:solidFill>
                            <a:srgbClr val="3F3F3F"/>
                          </a:solidFill>
                          <a:effectLst/>
                          <a:latin typeface="Bahnschrift" panose="020B0502040204020203" pitchFamily="34" charset="0"/>
                        </a:rPr>
                        <a:t>.</a:t>
                      </a:r>
                      <a:r>
                        <a:rPr lang="el-GR" sz="2200" b="0" i="0" u="none" strike="noStrike" dirty="0">
                          <a:solidFill>
                            <a:srgbClr val="3F3F3F"/>
                          </a:solidFill>
                          <a:effectLst/>
                          <a:latin typeface="Bahnschrift" panose="020B0502040204020203" pitchFamily="34" charset="0"/>
                        </a:rPr>
                        <a:t>2</a:t>
                      </a:r>
                    </a:p>
                  </a:txBody>
                  <a:tcPr marL="7620" marR="7620" marT="7620"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D7AF"/>
                    </a:solidFill>
                  </a:tcPr>
                </a:tc>
                <a:tc>
                  <a:txBody>
                    <a:bodyPr/>
                    <a:lstStyle/>
                    <a:p>
                      <a:pPr algn="ctr" rtl="0" fontAlgn="ctr">
                        <a:buNone/>
                      </a:pPr>
                      <a:r>
                        <a:rPr lang="el-GR" sz="2200" b="0" i="0" u="none" strike="noStrike" dirty="0">
                          <a:solidFill>
                            <a:srgbClr val="3F3F3F"/>
                          </a:solidFill>
                          <a:effectLst/>
                          <a:latin typeface="Bahnschrift" panose="020B0502040204020203" pitchFamily="34" charset="0"/>
                        </a:rPr>
                        <a:t>4</a:t>
                      </a:r>
                      <a:r>
                        <a:rPr lang="en-US" sz="2200" b="0" i="0" u="none" strike="noStrike" dirty="0">
                          <a:solidFill>
                            <a:srgbClr val="3F3F3F"/>
                          </a:solidFill>
                          <a:effectLst/>
                          <a:latin typeface="Bahnschrift" panose="020B0502040204020203" pitchFamily="34" charset="0"/>
                        </a:rPr>
                        <a:t>.</a:t>
                      </a:r>
                      <a:r>
                        <a:rPr lang="el-GR" sz="2200" b="0" i="0" u="none" strike="noStrike" dirty="0">
                          <a:solidFill>
                            <a:srgbClr val="3F3F3F"/>
                          </a:solidFill>
                          <a:effectLst/>
                          <a:latin typeface="Bahnschrift" panose="020B0502040204020203" pitchFamily="34" charset="0"/>
                        </a:rPr>
                        <a:t>3</a:t>
                      </a:r>
                    </a:p>
                  </a:txBody>
                  <a:tcPr marL="7620" marR="7620" marT="7620"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D7AF"/>
                    </a:solidFill>
                  </a:tcPr>
                </a:tc>
                <a:extLst>
                  <a:ext uri="{0D108BD9-81ED-4DB2-BD59-A6C34878D82A}">
                    <a16:rowId xmlns:a16="http://schemas.microsoft.com/office/drawing/2014/main" val="2405462955"/>
                  </a:ext>
                </a:extLst>
              </a:tr>
            </a:tbl>
          </a:graphicData>
        </a:graphic>
      </p:graphicFrame>
      <p:graphicFrame>
        <p:nvGraphicFramePr>
          <p:cNvPr id="6" name="Table 5">
            <a:extLst>
              <a:ext uri="{FF2B5EF4-FFF2-40B4-BE49-F238E27FC236}">
                <a16:creationId xmlns:a16="http://schemas.microsoft.com/office/drawing/2014/main" id="{BCEF6F2B-CCEC-CCD3-96F5-ADFA762FB0FF}"/>
              </a:ext>
            </a:extLst>
          </p:cNvPr>
          <p:cNvGraphicFramePr>
            <a:graphicFrameLocks noGrp="1"/>
          </p:cNvGraphicFramePr>
          <p:nvPr userDrawn="1">
            <p:extLst>
              <p:ext uri="{D42A27DB-BD31-4B8C-83A1-F6EECF244321}">
                <p14:modId xmlns:p14="http://schemas.microsoft.com/office/powerpoint/2010/main" val="3854066189"/>
              </p:ext>
            </p:extLst>
          </p:nvPr>
        </p:nvGraphicFramePr>
        <p:xfrm>
          <a:off x="1133109" y="24783446"/>
          <a:ext cx="13876145" cy="1101385"/>
        </p:xfrm>
        <a:graphic>
          <a:graphicData uri="http://schemas.openxmlformats.org/drawingml/2006/table">
            <a:tbl>
              <a:tblPr/>
              <a:tblGrid>
                <a:gridCol w="2691855">
                  <a:extLst>
                    <a:ext uri="{9D8B030D-6E8A-4147-A177-3AD203B41FA5}">
                      <a16:colId xmlns:a16="http://schemas.microsoft.com/office/drawing/2014/main" val="2616075223"/>
                    </a:ext>
                  </a:extLst>
                </a:gridCol>
                <a:gridCol w="2205891">
                  <a:extLst>
                    <a:ext uri="{9D8B030D-6E8A-4147-A177-3AD203B41FA5}">
                      <a16:colId xmlns:a16="http://schemas.microsoft.com/office/drawing/2014/main" val="3979819078"/>
                    </a:ext>
                  </a:extLst>
                </a:gridCol>
                <a:gridCol w="2581155">
                  <a:extLst>
                    <a:ext uri="{9D8B030D-6E8A-4147-A177-3AD203B41FA5}">
                      <a16:colId xmlns:a16="http://schemas.microsoft.com/office/drawing/2014/main" val="3181539198"/>
                    </a:ext>
                  </a:extLst>
                </a:gridCol>
                <a:gridCol w="2102820">
                  <a:extLst>
                    <a:ext uri="{9D8B030D-6E8A-4147-A177-3AD203B41FA5}">
                      <a16:colId xmlns:a16="http://schemas.microsoft.com/office/drawing/2014/main" val="186925447"/>
                    </a:ext>
                  </a:extLst>
                </a:gridCol>
                <a:gridCol w="1832572">
                  <a:extLst>
                    <a:ext uri="{9D8B030D-6E8A-4147-A177-3AD203B41FA5}">
                      <a16:colId xmlns:a16="http://schemas.microsoft.com/office/drawing/2014/main" val="125226096"/>
                    </a:ext>
                  </a:extLst>
                </a:gridCol>
                <a:gridCol w="2461852">
                  <a:extLst>
                    <a:ext uri="{9D8B030D-6E8A-4147-A177-3AD203B41FA5}">
                      <a16:colId xmlns:a16="http://schemas.microsoft.com/office/drawing/2014/main" val="918980028"/>
                    </a:ext>
                  </a:extLst>
                </a:gridCol>
              </a:tblGrid>
              <a:tr h="682394">
                <a:tc>
                  <a:txBody>
                    <a:bodyPr/>
                    <a:lstStyle/>
                    <a:p>
                      <a:pPr algn="ctr" rtl="0" fontAlgn="ctr">
                        <a:buNone/>
                      </a:pPr>
                      <a:r>
                        <a:rPr lang="en-US" sz="2200" b="1" i="0" u="none" strike="noStrike" dirty="0">
                          <a:solidFill>
                            <a:srgbClr val="3F3F3F"/>
                          </a:solidFill>
                          <a:effectLst/>
                          <a:latin typeface="Bahnschrift" panose="020B0502040204020203" pitchFamily="34" charset="0"/>
                        </a:rPr>
                        <a:t>Sample</a:t>
                      </a:r>
                    </a:p>
                  </a:txBody>
                  <a:tcPr marL="7620" marR="7620" marT="7620"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C000"/>
                    </a:solidFill>
                  </a:tcPr>
                </a:tc>
                <a:tc>
                  <a:txBody>
                    <a:bodyPr/>
                    <a:lstStyle/>
                    <a:p>
                      <a:pPr algn="ctr" rtl="0" fontAlgn="ctr">
                        <a:buNone/>
                      </a:pPr>
                      <a:r>
                        <a:rPr lang="en-US" sz="2200" b="1" i="0" u="none" strike="noStrike" dirty="0">
                          <a:solidFill>
                            <a:srgbClr val="3F3F3F"/>
                          </a:solidFill>
                          <a:effectLst/>
                          <a:latin typeface="Bahnschrift" panose="020B0502040204020203" pitchFamily="34" charset="0"/>
                        </a:rPr>
                        <a:t>Proteins (%w/w)</a:t>
                      </a:r>
                    </a:p>
                  </a:txBody>
                  <a:tcPr marL="7620" marR="7620" marT="7620"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C000"/>
                    </a:solidFill>
                  </a:tcPr>
                </a:tc>
                <a:tc>
                  <a:txBody>
                    <a:bodyPr/>
                    <a:lstStyle/>
                    <a:p>
                      <a:pPr algn="ctr" rtl="0" fontAlgn="ctr">
                        <a:buNone/>
                      </a:pPr>
                      <a:r>
                        <a:rPr lang="en-US" sz="2200" b="1" i="0" u="none" strike="noStrike" dirty="0">
                          <a:solidFill>
                            <a:srgbClr val="3F3F3F"/>
                          </a:solidFill>
                          <a:effectLst/>
                          <a:latin typeface="Bahnschrift" panose="020B0502040204020203" pitchFamily="34" charset="0"/>
                        </a:rPr>
                        <a:t>Carbohydrates</a:t>
                      </a:r>
                      <a:br>
                        <a:rPr lang="en-US" sz="2200" b="1" i="0" u="none" strike="noStrike" dirty="0">
                          <a:solidFill>
                            <a:srgbClr val="3F3F3F"/>
                          </a:solidFill>
                          <a:effectLst/>
                          <a:latin typeface="Bahnschrift" panose="020B0502040204020203" pitchFamily="34" charset="0"/>
                        </a:rPr>
                      </a:br>
                      <a:r>
                        <a:rPr lang="en-US" sz="2200" b="1" i="0" u="none" strike="noStrike" dirty="0">
                          <a:solidFill>
                            <a:srgbClr val="3F3F3F"/>
                          </a:solidFill>
                          <a:effectLst/>
                          <a:latin typeface="Bahnschrift" panose="020B0502040204020203" pitchFamily="34" charset="0"/>
                        </a:rPr>
                        <a:t>(%w/w)</a:t>
                      </a:r>
                    </a:p>
                  </a:txBody>
                  <a:tcPr marL="7620" marR="7620" marT="7620"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C000"/>
                    </a:solidFill>
                  </a:tcPr>
                </a:tc>
                <a:tc>
                  <a:txBody>
                    <a:bodyPr/>
                    <a:lstStyle/>
                    <a:p>
                      <a:pPr algn="ctr" rtl="0" fontAlgn="ctr">
                        <a:buNone/>
                      </a:pPr>
                      <a:r>
                        <a:rPr lang="en-US" sz="2200" b="1" i="0" u="none" strike="noStrike" dirty="0">
                          <a:solidFill>
                            <a:srgbClr val="3F3F3F"/>
                          </a:solidFill>
                          <a:effectLst/>
                          <a:latin typeface="Bahnschrift" panose="020B0502040204020203" pitchFamily="34" charset="0"/>
                        </a:rPr>
                        <a:t>Total Solids</a:t>
                      </a:r>
                      <a:br>
                        <a:rPr lang="en-US" sz="2200" b="1" i="0" u="none" strike="noStrike" dirty="0">
                          <a:solidFill>
                            <a:srgbClr val="3F3F3F"/>
                          </a:solidFill>
                          <a:effectLst/>
                          <a:latin typeface="Bahnschrift" panose="020B0502040204020203" pitchFamily="34" charset="0"/>
                        </a:rPr>
                      </a:br>
                      <a:r>
                        <a:rPr lang="en-US" sz="2200" b="1" i="0" u="none" strike="noStrike" dirty="0">
                          <a:solidFill>
                            <a:srgbClr val="3F3F3F"/>
                          </a:solidFill>
                          <a:effectLst/>
                          <a:latin typeface="Bahnschrift" panose="020B0502040204020203" pitchFamily="34" charset="0"/>
                        </a:rPr>
                        <a:t>(%w/w)</a:t>
                      </a:r>
                    </a:p>
                  </a:txBody>
                  <a:tcPr marL="7620" marR="7620" marT="7620"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C000"/>
                    </a:solidFill>
                  </a:tcPr>
                </a:tc>
                <a:tc>
                  <a:txBody>
                    <a:bodyPr/>
                    <a:lstStyle/>
                    <a:p>
                      <a:pPr algn="ctr" rtl="0" fontAlgn="ctr">
                        <a:buNone/>
                      </a:pPr>
                      <a:r>
                        <a:rPr lang="en-US" sz="2200" b="1" i="0" u="none" strike="noStrike" dirty="0">
                          <a:solidFill>
                            <a:srgbClr val="3F3F3F"/>
                          </a:solidFill>
                          <a:effectLst/>
                          <a:latin typeface="Bahnschrift" panose="020B0502040204020203" pitchFamily="34" charset="0"/>
                        </a:rPr>
                        <a:t>Volatile Solids</a:t>
                      </a:r>
                      <a:br>
                        <a:rPr lang="en-US" sz="2200" b="1" i="0" u="none" strike="noStrike" dirty="0">
                          <a:solidFill>
                            <a:srgbClr val="3F3F3F"/>
                          </a:solidFill>
                          <a:effectLst/>
                          <a:latin typeface="Bahnschrift" panose="020B0502040204020203" pitchFamily="34" charset="0"/>
                        </a:rPr>
                      </a:br>
                      <a:r>
                        <a:rPr lang="en-US" sz="2200" b="1" i="0" u="none" strike="noStrike" dirty="0">
                          <a:solidFill>
                            <a:srgbClr val="3F3F3F"/>
                          </a:solidFill>
                          <a:effectLst/>
                          <a:latin typeface="Bahnschrift" panose="020B0502040204020203" pitchFamily="34" charset="0"/>
                        </a:rPr>
                        <a:t>(%w/w)</a:t>
                      </a:r>
                    </a:p>
                  </a:txBody>
                  <a:tcPr marL="7620" marR="7620" marT="7620"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C000"/>
                    </a:solidFill>
                  </a:tcPr>
                </a:tc>
                <a:tc>
                  <a:txBody>
                    <a:bodyPr/>
                    <a:lstStyle/>
                    <a:p>
                      <a:pPr algn="ctr" rtl="0" fontAlgn="ctr">
                        <a:buNone/>
                      </a:pPr>
                      <a:r>
                        <a:rPr lang="en-US" sz="2200" b="1" i="0" u="none" strike="noStrike" dirty="0">
                          <a:solidFill>
                            <a:srgbClr val="3F3F3F"/>
                          </a:solidFill>
                          <a:effectLst/>
                          <a:latin typeface="Bahnschrift" panose="020B0502040204020203" pitchFamily="34" charset="0"/>
                        </a:rPr>
                        <a:t>Ash </a:t>
                      </a:r>
                      <a:br>
                        <a:rPr lang="en-US" sz="2200" b="1" i="0" u="none" strike="noStrike" dirty="0">
                          <a:solidFill>
                            <a:srgbClr val="3F3F3F"/>
                          </a:solidFill>
                          <a:effectLst/>
                          <a:latin typeface="Bahnschrift" panose="020B0502040204020203" pitchFamily="34" charset="0"/>
                        </a:rPr>
                      </a:br>
                      <a:r>
                        <a:rPr lang="en-US" sz="2200" b="1" i="0" u="none" strike="noStrike" dirty="0">
                          <a:solidFill>
                            <a:srgbClr val="3F3F3F"/>
                          </a:solidFill>
                          <a:effectLst/>
                          <a:latin typeface="Bahnschrift" panose="020B0502040204020203" pitchFamily="34" charset="0"/>
                        </a:rPr>
                        <a:t>(%w/w)</a:t>
                      </a:r>
                    </a:p>
                  </a:txBody>
                  <a:tcPr marL="7620" marR="7620" marT="7620"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C000"/>
                    </a:solidFill>
                  </a:tcPr>
                </a:tc>
                <a:extLst>
                  <a:ext uri="{0D108BD9-81ED-4DB2-BD59-A6C34878D82A}">
                    <a16:rowId xmlns:a16="http://schemas.microsoft.com/office/drawing/2014/main" val="2329165174"/>
                  </a:ext>
                </a:extLst>
              </a:tr>
              <a:tr h="418991">
                <a:tc>
                  <a:txBody>
                    <a:bodyPr/>
                    <a:lstStyle/>
                    <a:p>
                      <a:pPr algn="ctr" fontAlgn="ctr">
                        <a:buNone/>
                      </a:pPr>
                      <a:r>
                        <a:rPr lang="en-US" sz="2200" b="1" i="0" u="none" strike="noStrike" dirty="0">
                          <a:solidFill>
                            <a:srgbClr val="3F3F3F"/>
                          </a:solidFill>
                          <a:effectLst/>
                          <a:latin typeface="Bahnschrift" panose="020B0502040204020203" pitchFamily="34" charset="0"/>
                        </a:rPr>
                        <a:t>BSG</a:t>
                      </a:r>
                    </a:p>
                  </a:txBody>
                  <a:tcPr marL="7620" marR="7620" marT="7620"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E699"/>
                    </a:solidFill>
                  </a:tcPr>
                </a:tc>
                <a:tc>
                  <a:txBody>
                    <a:bodyPr/>
                    <a:lstStyle/>
                    <a:p>
                      <a:pPr algn="ctr" fontAlgn="ctr">
                        <a:buNone/>
                      </a:pPr>
                      <a:r>
                        <a:rPr lang="el-GR" sz="2200" b="0" i="0" u="none" strike="noStrike" dirty="0">
                          <a:solidFill>
                            <a:srgbClr val="3F3F3F"/>
                          </a:solidFill>
                          <a:effectLst/>
                          <a:latin typeface="Bahnschrift" panose="020B0502040204020203" pitchFamily="34" charset="0"/>
                        </a:rPr>
                        <a:t>16</a:t>
                      </a:r>
                      <a:r>
                        <a:rPr lang="en-US" sz="2200" b="0" i="0" u="none" strike="noStrike" dirty="0">
                          <a:solidFill>
                            <a:srgbClr val="3F3F3F"/>
                          </a:solidFill>
                          <a:effectLst/>
                          <a:latin typeface="Bahnschrift" panose="020B0502040204020203" pitchFamily="34" charset="0"/>
                        </a:rPr>
                        <a:t>.</a:t>
                      </a:r>
                      <a:r>
                        <a:rPr lang="el-GR" sz="2200" b="0" i="0" u="none" strike="noStrike" dirty="0">
                          <a:solidFill>
                            <a:srgbClr val="3F3F3F"/>
                          </a:solidFill>
                          <a:effectLst/>
                          <a:latin typeface="Bahnschrift" panose="020B0502040204020203" pitchFamily="34" charset="0"/>
                        </a:rPr>
                        <a:t>6</a:t>
                      </a:r>
                    </a:p>
                  </a:txBody>
                  <a:tcPr marL="7620" marR="7620" marT="7620"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E699"/>
                    </a:solidFill>
                  </a:tcPr>
                </a:tc>
                <a:tc>
                  <a:txBody>
                    <a:bodyPr/>
                    <a:lstStyle/>
                    <a:p>
                      <a:pPr algn="ctr" fontAlgn="ctr">
                        <a:buNone/>
                      </a:pPr>
                      <a:r>
                        <a:rPr lang="el-GR" sz="2200" b="0" i="0" u="none" strike="noStrike" dirty="0">
                          <a:solidFill>
                            <a:srgbClr val="3F3F3F"/>
                          </a:solidFill>
                          <a:effectLst/>
                          <a:latin typeface="Bahnschrift" panose="020B0502040204020203" pitchFamily="34" charset="0"/>
                        </a:rPr>
                        <a:t>27</a:t>
                      </a:r>
                      <a:r>
                        <a:rPr lang="en-US" sz="2200" b="0" i="0" u="none" strike="noStrike" dirty="0">
                          <a:solidFill>
                            <a:srgbClr val="3F3F3F"/>
                          </a:solidFill>
                          <a:effectLst/>
                          <a:latin typeface="Bahnschrift" panose="020B0502040204020203" pitchFamily="34" charset="0"/>
                        </a:rPr>
                        <a:t>.0</a:t>
                      </a:r>
                      <a:endParaRPr lang="el-GR" sz="2200" b="0" i="0" u="none" strike="noStrike" dirty="0">
                        <a:solidFill>
                          <a:srgbClr val="3F3F3F"/>
                        </a:solidFill>
                        <a:effectLst/>
                        <a:latin typeface="Bahnschrift" panose="020B0502040204020203" pitchFamily="34" charset="0"/>
                      </a:endParaRPr>
                    </a:p>
                  </a:txBody>
                  <a:tcPr marL="7620" marR="7620" marT="7620"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E699"/>
                    </a:solidFill>
                  </a:tcPr>
                </a:tc>
                <a:tc>
                  <a:txBody>
                    <a:bodyPr/>
                    <a:lstStyle/>
                    <a:p>
                      <a:pPr algn="ctr" fontAlgn="ctr">
                        <a:buNone/>
                      </a:pPr>
                      <a:r>
                        <a:rPr lang="el-GR" sz="2200" b="0" i="0" u="none" strike="noStrike" dirty="0">
                          <a:solidFill>
                            <a:srgbClr val="3F3F3F"/>
                          </a:solidFill>
                          <a:effectLst/>
                          <a:latin typeface="Bahnschrift" panose="020B0502040204020203" pitchFamily="34" charset="0"/>
                        </a:rPr>
                        <a:t>19</a:t>
                      </a:r>
                      <a:r>
                        <a:rPr lang="en-US" sz="2200" b="0" i="0" u="none" strike="noStrike" dirty="0">
                          <a:solidFill>
                            <a:srgbClr val="3F3F3F"/>
                          </a:solidFill>
                          <a:effectLst/>
                          <a:latin typeface="Bahnschrift" panose="020B0502040204020203" pitchFamily="34" charset="0"/>
                        </a:rPr>
                        <a:t>.</a:t>
                      </a:r>
                      <a:r>
                        <a:rPr lang="el-GR" sz="2200" b="0" i="0" u="none" strike="noStrike" dirty="0">
                          <a:solidFill>
                            <a:srgbClr val="3F3F3F"/>
                          </a:solidFill>
                          <a:effectLst/>
                          <a:latin typeface="Bahnschrift" panose="020B0502040204020203" pitchFamily="34" charset="0"/>
                        </a:rPr>
                        <a:t>6</a:t>
                      </a:r>
                    </a:p>
                  </a:txBody>
                  <a:tcPr marL="7620" marR="7620" marT="7620"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E699"/>
                    </a:solidFill>
                  </a:tcPr>
                </a:tc>
                <a:tc>
                  <a:txBody>
                    <a:bodyPr/>
                    <a:lstStyle/>
                    <a:p>
                      <a:pPr algn="ctr" fontAlgn="ctr">
                        <a:buNone/>
                      </a:pPr>
                      <a:r>
                        <a:rPr lang="el-GR" sz="2200" b="0" i="0" u="none" strike="noStrike" dirty="0">
                          <a:solidFill>
                            <a:srgbClr val="3F3F3F"/>
                          </a:solidFill>
                          <a:effectLst/>
                          <a:latin typeface="Bahnschrift" panose="020B0502040204020203" pitchFamily="34" charset="0"/>
                        </a:rPr>
                        <a:t>18</a:t>
                      </a:r>
                      <a:r>
                        <a:rPr lang="en-US" sz="2200" b="0" i="0" u="none" strike="noStrike" dirty="0">
                          <a:solidFill>
                            <a:srgbClr val="3F3F3F"/>
                          </a:solidFill>
                          <a:effectLst/>
                          <a:latin typeface="Bahnschrift" panose="020B0502040204020203" pitchFamily="34" charset="0"/>
                        </a:rPr>
                        <a:t>.</a:t>
                      </a:r>
                      <a:r>
                        <a:rPr lang="el-GR" sz="2200" b="0" i="0" u="none" strike="noStrike" dirty="0">
                          <a:solidFill>
                            <a:srgbClr val="3F3F3F"/>
                          </a:solidFill>
                          <a:effectLst/>
                          <a:latin typeface="Bahnschrift" panose="020B0502040204020203" pitchFamily="34" charset="0"/>
                        </a:rPr>
                        <a:t>7</a:t>
                      </a:r>
                    </a:p>
                  </a:txBody>
                  <a:tcPr marL="7620" marR="7620" marT="7620"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E699"/>
                    </a:solidFill>
                  </a:tcPr>
                </a:tc>
                <a:tc>
                  <a:txBody>
                    <a:bodyPr/>
                    <a:lstStyle/>
                    <a:p>
                      <a:pPr algn="ctr" fontAlgn="ctr">
                        <a:buNone/>
                      </a:pPr>
                      <a:r>
                        <a:rPr lang="el-GR" sz="2200" b="0" i="0" u="none" strike="noStrike" dirty="0">
                          <a:solidFill>
                            <a:srgbClr val="3F3F3F"/>
                          </a:solidFill>
                          <a:effectLst/>
                          <a:latin typeface="Bahnschrift" panose="020B0502040204020203" pitchFamily="34" charset="0"/>
                        </a:rPr>
                        <a:t>0</a:t>
                      </a:r>
                      <a:r>
                        <a:rPr lang="en-US" sz="2200" b="0" i="0" u="none" strike="noStrike" dirty="0">
                          <a:solidFill>
                            <a:srgbClr val="3F3F3F"/>
                          </a:solidFill>
                          <a:effectLst/>
                          <a:latin typeface="Bahnschrift" panose="020B0502040204020203" pitchFamily="34" charset="0"/>
                        </a:rPr>
                        <a:t>.</a:t>
                      </a:r>
                      <a:r>
                        <a:rPr lang="el-GR" sz="2200" b="0" i="0" u="none" strike="noStrike" dirty="0">
                          <a:solidFill>
                            <a:srgbClr val="3F3F3F"/>
                          </a:solidFill>
                          <a:effectLst/>
                          <a:latin typeface="Bahnschrift" panose="020B0502040204020203" pitchFamily="34" charset="0"/>
                        </a:rPr>
                        <a:t>9</a:t>
                      </a:r>
                    </a:p>
                  </a:txBody>
                  <a:tcPr marL="7620" marR="7620" marT="7620"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E699"/>
                    </a:solidFill>
                  </a:tcPr>
                </a:tc>
                <a:extLst>
                  <a:ext uri="{0D108BD9-81ED-4DB2-BD59-A6C34878D82A}">
                    <a16:rowId xmlns:a16="http://schemas.microsoft.com/office/drawing/2014/main" val="1310146385"/>
                  </a:ext>
                </a:extLst>
              </a:tr>
            </a:tbl>
          </a:graphicData>
        </a:graphic>
      </p:graphicFrame>
      <p:sp>
        <p:nvSpPr>
          <p:cNvPr id="10" name="TextBox 9">
            <a:extLst>
              <a:ext uri="{FF2B5EF4-FFF2-40B4-BE49-F238E27FC236}">
                <a16:creationId xmlns:a16="http://schemas.microsoft.com/office/drawing/2014/main" id="{47A3E639-0481-D2C6-08ED-535AA8AF18F6}"/>
              </a:ext>
            </a:extLst>
          </p:cNvPr>
          <p:cNvSpPr txBox="1"/>
          <p:nvPr userDrawn="1"/>
        </p:nvSpPr>
        <p:spPr>
          <a:xfrm>
            <a:off x="1323928" y="29301260"/>
            <a:ext cx="6683875" cy="5001369"/>
          </a:xfrm>
          <a:prstGeom prst="rect">
            <a:avLst/>
          </a:prstGeom>
          <a:noFill/>
        </p:spPr>
        <p:txBody>
          <a:bodyPr wrap="square">
            <a:spAutoFit/>
          </a:bodyPr>
          <a:lstStyle/>
          <a:p>
            <a:pPr marL="0" indent="0" algn="just">
              <a:buFont typeface="Wingdings" panose="05000000000000000000" pitchFamily="2" charset="2"/>
              <a:buNone/>
            </a:pPr>
            <a:r>
              <a:rPr lang="en-US" sz="2900" kern="1200" dirty="0">
                <a:solidFill>
                  <a:srgbClr val="663300"/>
                </a:solidFill>
                <a:latin typeface="Calibri" panose="020F0502020204030204" pitchFamily="34" charset="0"/>
                <a:ea typeface="Calibri" panose="020F0502020204030204" pitchFamily="34" charset="0"/>
                <a:cs typeface="Calibri" panose="020F0502020204030204" pitchFamily="34" charset="0"/>
              </a:rPr>
              <a:t>BSG-enriched breads were characterized by darker color (enhanced browning), and flavor complexity (adding depth, richness, and a slightly savory flavor) compared to non-enriched breads. They developed earthy or malty/fermented aromas and flavor notes due to Maillard reactions involving yeast-derived proteins and sugars during baking.  In Figure 1, the sensory evaluation results were presented for the BSG-enriched and non-enriched breads.</a:t>
            </a:r>
          </a:p>
        </p:txBody>
      </p:sp>
      <p:sp>
        <p:nvSpPr>
          <p:cNvPr id="9" name="Right Brace 8">
            <a:extLst>
              <a:ext uri="{FF2B5EF4-FFF2-40B4-BE49-F238E27FC236}">
                <a16:creationId xmlns:a16="http://schemas.microsoft.com/office/drawing/2014/main" id="{0DEA0147-9EF3-8E8B-6809-83D4321D9BDD}"/>
              </a:ext>
            </a:extLst>
          </p:cNvPr>
          <p:cNvSpPr/>
          <p:nvPr userDrawn="1"/>
        </p:nvSpPr>
        <p:spPr bwMode="auto">
          <a:xfrm>
            <a:off x="22415350" y="28316544"/>
            <a:ext cx="1031554" cy="6383708"/>
          </a:xfrm>
          <a:prstGeom prst="rightBrace">
            <a:avLst>
              <a:gd name="adj1" fmla="val 8333"/>
              <a:gd name="adj2" fmla="val 47911"/>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817563" rtl="0" eaLnBrk="0" fontAlgn="base" latinLnBrk="0" hangingPunct="0">
              <a:lnSpc>
                <a:spcPct val="100000"/>
              </a:lnSpc>
              <a:spcBef>
                <a:spcPct val="0"/>
              </a:spcBef>
              <a:spcAft>
                <a:spcPct val="0"/>
              </a:spcAft>
              <a:buClrTx/>
              <a:buSzTx/>
              <a:buFontTx/>
              <a:buNone/>
              <a:tabLst/>
            </a:pPr>
            <a:endParaRPr kumimoji="0" lang="en-US" sz="2500" b="0" i="0" u="none" strike="noStrike" cap="none" normalizeH="0" baseline="0">
              <a:ln>
                <a:noFill/>
              </a:ln>
              <a:solidFill>
                <a:srgbClr val="000099"/>
              </a:solidFill>
              <a:effectLst/>
              <a:latin typeface="Calibri" panose="020F0502020204030204" pitchFamily="34" charset="0"/>
              <a:ea typeface="Calibri" panose="020F0502020204030204" pitchFamily="34" charset="0"/>
              <a:cs typeface="Calibri" panose="020F0502020204030204" pitchFamily="34" charset="0"/>
            </a:endParaRPr>
          </a:p>
        </p:txBody>
      </p:sp>
      <mc:AlternateContent xmlns:mc="http://schemas.openxmlformats.org/markup-compatibility/2006" xmlns:a14="http://schemas.microsoft.com/office/drawing/2010/main">
        <mc:Choice Requires="a14">
          <p:graphicFrame>
            <p:nvGraphicFramePr>
              <p:cNvPr id="26" name="Table 25">
                <a:extLst>
                  <a:ext uri="{FF2B5EF4-FFF2-40B4-BE49-F238E27FC236}">
                    <a16:creationId xmlns:a16="http://schemas.microsoft.com/office/drawing/2014/main" id="{6B428C55-A3E3-8A43-3770-D69DBA38C0AA}"/>
                  </a:ext>
                </a:extLst>
              </p:cNvPr>
              <p:cNvGraphicFramePr>
                <a:graphicFrameLocks noGrp="1"/>
              </p:cNvGraphicFramePr>
              <p:nvPr userDrawn="1">
                <p:extLst>
                  <p:ext uri="{D42A27DB-BD31-4B8C-83A1-F6EECF244321}">
                    <p14:modId xmlns:p14="http://schemas.microsoft.com/office/powerpoint/2010/main" val="3239611617"/>
                  </p:ext>
                </p:extLst>
              </p:nvPr>
            </p:nvGraphicFramePr>
            <p:xfrm>
              <a:off x="15944979" y="30855556"/>
              <a:ext cx="6679176" cy="3808838"/>
            </p:xfrm>
            <a:graphic>
              <a:graphicData uri="http://schemas.openxmlformats.org/drawingml/2006/table">
                <a:tbl>
                  <a:tblPr firstRow="1" bandRow="1">
                    <a:tableStyleId>{5C22544A-7EE6-4342-B048-85BDC9FD1C3A}</a:tableStyleId>
                  </a:tblPr>
                  <a:tblGrid>
                    <a:gridCol w="914271">
                      <a:extLst>
                        <a:ext uri="{9D8B030D-6E8A-4147-A177-3AD203B41FA5}">
                          <a16:colId xmlns:a16="http://schemas.microsoft.com/office/drawing/2014/main" val="3953337866"/>
                        </a:ext>
                      </a:extLst>
                    </a:gridCol>
                    <a:gridCol w="1943100">
                      <a:extLst>
                        <a:ext uri="{9D8B030D-6E8A-4147-A177-3AD203B41FA5}">
                          <a16:colId xmlns:a16="http://schemas.microsoft.com/office/drawing/2014/main" val="1465846758"/>
                        </a:ext>
                      </a:extLst>
                    </a:gridCol>
                    <a:gridCol w="1828800">
                      <a:extLst>
                        <a:ext uri="{9D8B030D-6E8A-4147-A177-3AD203B41FA5}">
                          <a16:colId xmlns:a16="http://schemas.microsoft.com/office/drawing/2014/main" val="181647628"/>
                        </a:ext>
                      </a:extLst>
                    </a:gridCol>
                    <a:gridCol w="1993005">
                      <a:extLst>
                        <a:ext uri="{9D8B030D-6E8A-4147-A177-3AD203B41FA5}">
                          <a16:colId xmlns:a16="http://schemas.microsoft.com/office/drawing/2014/main" val="1880623536"/>
                        </a:ext>
                      </a:extLst>
                    </a:gridCol>
                  </a:tblGrid>
                  <a:tr h="363285">
                    <a:tc rowSpan="5">
                      <a:txBody>
                        <a:bodyPr/>
                        <a:lstStyle/>
                        <a:p>
                          <a:pPr marL="0" marR="0" indent="0" algn="ctr" defTabSz="3511936" rtl="0" eaLnBrk="1" fontAlgn="auto" latinLnBrk="0" hangingPunct="1">
                            <a:lnSpc>
                              <a:spcPct val="100000"/>
                            </a:lnSpc>
                            <a:spcBef>
                              <a:spcPts val="0"/>
                            </a:spcBef>
                            <a:spcAft>
                              <a:spcPts val="0"/>
                            </a:spcAft>
                            <a:buClrTx/>
                            <a:buSzTx/>
                            <a:buFontTx/>
                            <a:buNone/>
                            <a:tabLst/>
                            <a:defRPr/>
                          </a:pPr>
                          <a:r>
                            <a:rPr lang="en-US" sz="2000" b="1" i="0" u="none" strike="noStrike" kern="1200" dirty="0">
                              <a:solidFill>
                                <a:srgbClr val="3F3F3F"/>
                              </a:solidFill>
                              <a:effectLst/>
                              <a:latin typeface="Bahnschrift" panose="020B0502040204020203" pitchFamily="34" charset="0"/>
                              <a:ea typeface="+mn-ea"/>
                              <a:cs typeface="Calibri" panose="020F0502020204030204" pitchFamily="34" charset="0"/>
                            </a:rPr>
                            <a:t>Sensory  evaluation</a:t>
                          </a:r>
                        </a:p>
                        <a:p>
                          <a:pPr marL="0" marR="0" lvl="0" indent="0" algn="ctr" defTabSz="3511936" rtl="0" eaLnBrk="1" fontAlgn="auto" latinLnBrk="0" hangingPunct="1">
                            <a:lnSpc>
                              <a:spcPct val="100000"/>
                            </a:lnSpc>
                            <a:spcBef>
                              <a:spcPts val="0"/>
                            </a:spcBef>
                            <a:spcAft>
                              <a:spcPts val="0"/>
                            </a:spcAft>
                            <a:buClrTx/>
                            <a:buSzTx/>
                            <a:buFontTx/>
                            <a:buNone/>
                            <a:tabLst/>
                            <a:defRPr/>
                          </a:pPr>
                          <a:r>
                            <a:rPr lang="en-US" sz="2000" b="1" i="0" u="none" strike="noStrike" kern="1200" dirty="0">
                              <a:solidFill>
                                <a:srgbClr val="3F3F3F"/>
                              </a:solidFill>
                              <a:effectLst/>
                              <a:latin typeface="Bahnschrift" panose="020B0502040204020203" pitchFamily="34" charset="0"/>
                              <a:ea typeface="+mn-ea"/>
                              <a:cs typeface="Calibri" panose="020F0502020204030204" pitchFamily="34" charset="0"/>
                            </a:rPr>
                            <a:t>S= Score for overall quality (1-9)</a:t>
                          </a:r>
                          <a:endParaRPr lang="el-GR" sz="2000" b="1" i="0" u="none" strike="noStrike" kern="1200" dirty="0">
                            <a:solidFill>
                              <a:srgbClr val="3F3F3F"/>
                            </a:solidFill>
                            <a:effectLst/>
                            <a:latin typeface="Bahnschrift" panose="020B0502040204020203" pitchFamily="34" charset="0"/>
                            <a:ea typeface="+mn-ea"/>
                            <a:cs typeface="Calibri" panose="020F0502020204030204" pitchFamily="34" charset="0"/>
                          </a:endParaRPr>
                        </a:p>
                        <a:p>
                          <a:pPr marL="0" marR="0" indent="0" algn="ctr" defTabSz="3511936" rtl="0" eaLnBrk="1" fontAlgn="auto" latinLnBrk="0" hangingPunct="1">
                            <a:lnSpc>
                              <a:spcPct val="100000"/>
                            </a:lnSpc>
                            <a:spcBef>
                              <a:spcPts val="0"/>
                            </a:spcBef>
                            <a:spcAft>
                              <a:spcPts val="0"/>
                            </a:spcAft>
                            <a:buClrTx/>
                            <a:buSzTx/>
                            <a:buFontTx/>
                            <a:buNone/>
                            <a:tabLst/>
                            <a:defRPr/>
                          </a:pPr>
                          <a:endParaRPr lang="el-GR" sz="2000" b="1" i="0" u="none" strike="noStrike" kern="1200" dirty="0">
                            <a:solidFill>
                              <a:srgbClr val="3F3F3F"/>
                            </a:solidFill>
                            <a:effectLst/>
                            <a:latin typeface="Bahnschrift" panose="020B0502040204020203" pitchFamily="34" charset="0"/>
                            <a:ea typeface="+mn-ea"/>
                            <a:cs typeface="Calibri" panose="020F0502020204030204" pitchFamily="34" charset="0"/>
                          </a:endParaRPr>
                        </a:p>
                        <a:p>
                          <a:pPr algn="ctr"/>
                          <a:endParaRPr lang="en-US" sz="2000" b="1" i="0" u="none" strike="noStrike" kern="1200" dirty="0">
                            <a:solidFill>
                              <a:srgbClr val="3F3F3F"/>
                            </a:solidFill>
                            <a:effectLst/>
                            <a:latin typeface="Bahnschrift" panose="020B0502040204020203" pitchFamily="34" charset="0"/>
                            <a:ea typeface="+mn-ea"/>
                            <a:cs typeface="Calibri" panose="020F0502020204030204" pitchFamily="34" charset="0"/>
                          </a:endParaRPr>
                        </a:p>
                      </a:txBody>
                      <a:tcPr vert="vert270">
                        <a:solidFill>
                          <a:srgbClr val="FFC000"/>
                        </a:solidFill>
                      </a:tcPr>
                    </a:tc>
                    <a:tc gridSpan="3">
                      <a:txBody>
                        <a:bodyPr/>
                        <a:lstStyle/>
                        <a:p>
                          <a:pPr marL="0" marR="0" lvl="0" indent="0" algn="l" defTabSz="740611" rtl="0" eaLnBrk="1" fontAlgn="auto" latinLnBrk="0" hangingPunct="1">
                            <a:lnSpc>
                              <a:spcPct val="113000"/>
                            </a:lnSpc>
                            <a:spcBef>
                              <a:spcPts val="0"/>
                            </a:spcBef>
                            <a:spcAft>
                              <a:spcPts val="0"/>
                            </a:spcAft>
                            <a:buClrTx/>
                            <a:buSzTx/>
                            <a:buFontTx/>
                            <a:buNone/>
                            <a:tabLst/>
                            <a:defRPr/>
                          </a:pPr>
                          <a:r>
                            <a:rPr lang="el-GR" sz="2000" b="1" i="0" u="none" strike="noStrike" kern="1200" noProof="0" dirty="0">
                              <a:solidFill>
                                <a:srgbClr val="3F3F3F"/>
                              </a:solidFill>
                              <a:effectLst/>
                              <a:latin typeface="Bahnschrift" panose="020B0502040204020203" pitchFamily="34" charset="0"/>
                              <a:ea typeface="+mn-ea"/>
                              <a:cs typeface="Calibri" panose="020F0502020204030204" pitchFamily="34" charset="0"/>
                            </a:rPr>
                            <a:t>Kinetic</a:t>
                          </a:r>
                          <a:r>
                            <a:rPr lang="en-US" sz="2000" b="1" i="0" u="none" strike="noStrike" kern="1200" noProof="0" dirty="0">
                              <a:solidFill>
                                <a:srgbClr val="3F3F3F"/>
                              </a:solidFill>
                              <a:effectLst/>
                              <a:latin typeface="Bahnschrift" panose="020B0502040204020203" pitchFamily="34" charset="0"/>
                              <a:ea typeface="+mn-ea"/>
                              <a:cs typeface="Calibri" panose="020F0502020204030204" pitchFamily="34" charset="0"/>
                            </a:rPr>
                            <a:t>  m</a:t>
                          </a:r>
                          <a:r>
                            <a:rPr lang="el-GR" sz="2000" b="1" i="0" u="none" strike="noStrike" kern="1200" noProof="0" dirty="0">
                              <a:solidFill>
                                <a:srgbClr val="3F3F3F"/>
                              </a:solidFill>
                              <a:effectLst/>
                              <a:latin typeface="Bahnschrift" panose="020B0502040204020203" pitchFamily="34" charset="0"/>
                              <a:ea typeface="+mn-ea"/>
                              <a:cs typeface="Calibri" panose="020F0502020204030204" pitchFamily="34" charset="0"/>
                            </a:rPr>
                            <a:t>odel</a:t>
                          </a:r>
                          <a:r>
                            <a:rPr lang="en-US" sz="2000" b="1" i="0" u="none" strike="noStrike" kern="1200" noProof="0" dirty="0">
                              <a:solidFill>
                                <a:srgbClr val="3F3F3F"/>
                              </a:solidFill>
                              <a:effectLst/>
                              <a:latin typeface="Bahnschrift" panose="020B0502040204020203" pitchFamily="34" charset="0"/>
                              <a:ea typeface="+mn-ea"/>
                              <a:cs typeface="Calibri" panose="020F0502020204030204" pitchFamily="34" charset="0"/>
                            </a:rPr>
                            <a:t>   s</a:t>
                          </a:r>
                          <a:r>
                            <a:rPr lang="el-GR" sz="2000" b="1" i="0" u="none" strike="noStrike" kern="1200" noProof="0" dirty="0">
                              <a:solidFill>
                                <a:srgbClr val="3F3F3F"/>
                              </a:solidFill>
                              <a:effectLst/>
                              <a:latin typeface="Bahnschrift" panose="020B0502040204020203" pitchFamily="34" charset="0"/>
                              <a:ea typeface="+mn-ea"/>
                              <a:cs typeface="Calibri" panose="020F0502020204030204" pitchFamily="34" charset="0"/>
                            </a:rPr>
                            <a:t>tructure</a:t>
                          </a:r>
                          <a:r>
                            <a:rPr lang="en-US" sz="2000" b="1" i="0" u="none" strike="noStrike" kern="1200" noProof="0" dirty="0">
                              <a:solidFill>
                                <a:srgbClr val="3F3F3F"/>
                              </a:solidFill>
                              <a:effectLst/>
                              <a:latin typeface="Bahnschrift" panose="020B0502040204020203" pitchFamily="34" charset="0"/>
                              <a:ea typeface="+mn-ea"/>
                              <a:cs typeface="Calibri" panose="020F0502020204030204" pitchFamily="34" charset="0"/>
                            </a:rPr>
                            <a:t> &amp;  </a:t>
                          </a:r>
                          <a:r>
                            <a:rPr lang="el-GR" sz="2000" b="1" i="0" u="none" strike="noStrike" kern="1200" noProof="0" dirty="0">
                              <a:solidFill>
                                <a:srgbClr val="3F3F3F"/>
                              </a:solidFill>
                              <a:effectLst/>
                              <a:latin typeface="Bahnschrift" panose="020B0502040204020203" pitchFamily="34" charset="0"/>
                              <a:ea typeface="+mn-ea"/>
                              <a:cs typeface="Calibri" panose="020F0502020204030204" pitchFamily="34" charset="0"/>
                            </a:rPr>
                            <a:t>Model</a:t>
                          </a:r>
                          <a:r>
                            <a:rPr lang="en-US" sz="2000" b="1" i="0" u="none" strike="noStrike" kern="1200" noProof="0" dirty="0">
                              <a:solidFill>
                                <a:srgbClr val="3F3F3F"/>
                              </a:solidFill>
                              <a:effectLst/>
                              <a:latin typeface="Bahnschrift" panose="020B0502040204020203" pitchFamily="34" charset="0"/>
                              <a:ea typeface="+mn-ea"/>
                              <a:cs typeface="Calibri" panose="020F0502020204030204" pitchFamily="34" charset="0"/>
                            </a:rPr>
                            <a:t> d</a:t>
                          </a:r>
                          <a:r>
                            <a:rPr lang="el-GR" sz="2000" b="1" i="0" u="none" strike="noStrike" kern="1200" noProof="0" dirty="0">
                              <a:solidFill>
                                <a:srgbClr val="3F3F3F"/>
                              </a:solidFill>
                              <a:effectLst/>
                              <a:latin typeface="Bahnschrift" panose="020B0502040204020203" pitchFamily="34" charset="0"/>
                              <a:ea typeface="+mn-ea"/>
                              <a:cs typeface="Calibri" panose="020F0502020204030204" pitchFamily="34" charset="0"/>
                            </a:rPr>
                            <a:t>ependent</a:t>
                          </a:r>
                          <a:r>
                            <a:rPr lang="en-US" sz="2000" b="1" i="0" u="none" strike="noStrike" kern="1200" noProof="0" dirty="0">
                              <a:solidFill>
                                <a:srgbClr val="3F3F3F"/>
                              </a:solidFill>
                              <a:effectLst/>
                              <a:latin typeface="Bahnschrift" panose="020B0502040204020203" pitchFamily="34" charset="0"/>
                              <a:ea typeface="+mn-ea"/>
                              <a:cs typeface="Calibri" panose="020F0502020204030204" pitchFamily="34" charset="0"/>
                            </a:rPr>
                            <a:t> </a:t>
                          </a:r>
                          <a:r>
                            <a:rPr lang="en-US" sz="2000" b="1" i="0" u="none" strike="noStrike" kern="1200" noProof="0" dirty="0" err="1">
                              <a:solidFill>
                                <a:srgbClr val="3F3F3F"/>
                              </a:solidFill>
                              <a:effectLst/>
                              <a:latin typeface="Bahnschrift" panose="020B0502040204020203" pitchFamily="34" charset="0"/>
                              <a:ea typeface="+mn-ea"/>
                              <a:cs typeface="Calibri" panose="020F0502020204030204" pitchFamily="34" charset="0"/>
                            </a:rPr>
                            <a:t>va</a:t>
                          </a:r>
                          <a:r>
                            <a:rPr lang="el-GR" sz="2000" b="1" i="0" u="none" strike="noStrike" kern="1200" noProof="0" dirty="0">
                              <a:solidFill>
                                <a:srgbClr val="3F3F3F"/>
                              </a:solidFill>
                              <a:effectLst/>
                              <a:latin typeface="Bahnschrift" panose="020B0502040204020203" pitchFamily="34" charset="0"/>
                              <a:ea typeface="+mn-ea"/>
                              <a:cs typeface="Calibri" panose="020F0502020204030204" pitchFamily="34" charset="0"/>
                            </a:rPr>
                            <a:t>riables</a:t>
                          </a:r>
                        </a:p>
                      </a:txBody>
                      <a:tcPr>
                        <a:solidFill>
                          <a:srgbClr val="FF9999"/>
                        </a:solidFill>
                      </a:tcPr>
                    </a:tc>
                    <a:tc hMerge="1">
                      <a:txBody>
                        <a:bodyPr/>
                        <a:lstStyle/>
                        <a:p>
                          <a:pPr algn="l">
                            <a:lnSpc>
                              <a:spcPct val="113000"/>
                            </a:lnSpc>
                          </a:pPr>
                          <a:endParaRPr lang="en-US" sz="2200" b="1" kern="1200" dirty="0">
                            <a:solidFill>
                              <a:srgbClr val="663300"/>
                            </a:solidFill>
                            <a:effectLst/>
                            <a:latin typeface="Arial" panose="020B0604020202020204" pitchFamily="34" charset="0"/>
                            <a:ea typeface="+mn-ea"/>
                            <a:cs typeface="Arial" panose="020B0604020202020204" pitchFamily="34" charset="0"/>
                          </a:endParaRPr>
                        </a:p>
                      </a:txBody>
                      <a:tcPr>
                        <a:solidFill>
                          <a:srgbClr val="FF9999"/>
                        </a:solidFill>
                      </a:tcPr>
                    </a:tc>
                    <a:tc hMerge="1">
                      <a:txBody>
                        <a:bodyPr/>
                        <a:lstStyle/>
                        <a:p>
                          <a:pPr algn="l">
                            <a:lnSpc>
                              <a:spcPct val="113000"/>
                            </a:lnSpc>
                          </a:pPr>
                          <a:endParaRPr lang="en-US" sz="2200" b="1" kern="1200" dirty="0">
                            <a:solidFill>
                              <a:srgbClr val="663300"/>
                            </a:solidFill>
                            <a:effectLst/>
                            <a:latin typeface="Arial" panose="020B0604020202020204" pitchFamily="34" charset="0"/>
                            <a:ea typeface="+mn-ea"/>
                            <a:cs typeface="Arial" panose="020B0604020202020204" pitchFamily="34" charset="0"/>
                          </a:endParaRPr>
                        </a:p>
                      </a:txBody>
                      <a:tcPr>
                        <a:solidFill>
                          <a:srgbClr val="FF9999"/>
                        </a:solidFill>
                      </a:tcPr>
                    </a:tc>
                    <a:extLst>
                      <a:ext uri="{0D108BD9-81ED-4DB2-BD59-A6C34878D82A}">
                        <a16:rowId xmlns:a16="http://schemas.microsoft.com/office/drawing/2014/main" val="925456273"/>
                      </a:ext>
                    </a:extLst>
                  </a:tr>
                  <a:tr h="362621">
                    <a:tc vMerge="1">
                      <a:txBody>
                        <a:bodyPr/>
                        <a:lstStyle/>
                        <a:p>
                          <a:endParaRPr lang="en-US"/>
                        </a:p>
                      </a:txBody>
                      <a:tcPr/>
                    </a:tc>
                    <a:tc gridSpan="3">
                      <a:txBody>
                        <a:bodyPr/>
                        <a:lstStyle/>
                        <a:p>
                          <a:pPr algn="l">
                            <a:lnSpc>
                              <a:spcPct val="113000"/>
                            </a:lnSpc>
                          </a:pPr>
                          <a14:m>
                            <m:oMath xmlns:m="http://schemas.openxmlformats.org/officeDocument/2006/math">
                              <m:sSub>
                                <m:sSubPr>
                                  <m:ctrlPr>
                                    <a:rPr lang="pt-BR" sz="2000" b="0" i="1" u="none" strike="noStrike" kern="1200" smtClean="0">
                                      <a:solidFill>
                                        <a:srgbClr val="3F3F3F"/>
                                      </a:solidFill>
                                      <a:effectLst/>
                                      <a:latin typeface="Cambria Math" panose="02040503050406030204" pitchFamily="18" charset="0"/>
                                      <a:ea typeface="+mn-ea"/>
                                      <a:cs typeface="+mn-cs"/>
                                    </a:rPr>
                                  </m:ctrlPr>
                                </m:sSubPr>
                                <m:e>
                                  <m:r>
                                    <m:rPr>
                                      <m:sty m:val="p"/>
                                    </m:rPr>
                                    <a:rPr lang="en-US" sz="2000" b="0" i="0" u="none" strike="noStrike" kern="1200" smtClean="0">
                                      <a:solidFill>
                                        <a:srgbClr val="3F3F3F"/>
                                      </a:solidFill>
                                      <a:effectLst/>
                                      <a:latin typeface="Cambria Math" panose="02040503050406030204" pitchFamily="18" charset="0"/>
                                      <a:ea typeface="+mn-ea"/>
                                      <a:cs typeface="+mn-cs"/>
                                    </a:rPr>
                                    <m:t>S</m:t>
                                  </m:r>
                                </m:e>
                                <m:sub>
                                  <m:r>
                                    <m:rPr>
                                      <m:sty m:val="p"/>
                                    </m:rPr>
                                    <a:rPr lang="en-US" sz="2000" b="0" i="0" u="none" strike="noStrike" kern="1200" smtClean="0">
                                      <a:solidFill>
                                        <a:srgbClr val="3F3F3F"/>
                                      </a:solidFill>
                                      <a:effectLst/>
                                      <a:latin typeface="Cambria Math" panose="02040503050406030204" pitchFamily="18" charset="0"/>
                                      <a:ea typeface="+mn-ea"/>
                                      <a:cs typeface="+mn-cs"/>
                                    </a:rPr>
                                    <m:t>overall</m:t>
                                  </m:r>
                                </m:sub>
                              </m:sSub>
                              <m:r>
                                <a:rPr lang="en-US" sz="2000" b="0" i="0" u="none" strike="noStrike" kern="1200" smtClean="0">
                                  <a:solidFill>
                                    <a:srgbClr val="3F3F3F"/>
                                  </a:solidFill>
                                  <a:effectLst/>
                                  <a:latin typeface="Cambria Math" panose="02040503050406030204" pitchFamily="18" charset="0"/>
                                  <a:ea typeface="+mn-ea"/>
                                  <a:cs typeface="+mn-cs"/>
                                </a:rPr>
                                <m:t> </m:t>
                              </m:r>
                            </m:oMath>
                          </a14:m>
                          <a:r>
                            <a:rPr lang="en-US" altLang="el-GR" sz="2000" b="0" i="0" u="none" strike="noStrike" kern="1200" dirty="0">
                              <a:solidFill>
                                <a:srgbClr val="3F3F3F"/>
                              </a:solidFill>
                              <a:effectLst/>
                              <a:latin typeface="Bahnschrift" panose="020B0502040204020203" pitchFamily="34" charset="0"/>
                              <a:ea typeface="+mn-ea"/>
                              <a:cs typeface="Calibri" panose="020F0502020204030204" pitchFamily="34" charset="0"/>
                            </a:rPr>
                            <a:t>=</a:t>
                          </a:r>
                          <a:r>
                            <a:rPr lang="pt-BR" sz="2000" b="0" i="0" u="none" strike="noStrike" kern="1200" dirty="0">
                              <a:solidFill>
                                <a:srgbClr val="3F3F3F"/>
                              </a:solidFill>
                              <a:effectLst/>
                              <a:latin typeface="Bahnschrift" panose="020B0502040204020203" pitchFamily="34" charset="0"/>
                              <a:ea typeface="+mn-ea"/>
                              <a:cs typeface="Calibri" panose="020F0502020204030204" pitchFamily="34" charset="0"/>
                            </a:rPr>
                            <a:t> </a:t>
                          </a:r>
                          <a14:m>
                            <m:oMath xmlns:m="http://schemas.openxmlformats.org/officeDocument/2006/math">
                              <m:sSub>
                                <m:sSubPr>
                                  <m:ctrlPr>
                                    <a:rPr lang="pt-BR" sz="2000" b="0" i="1" u="none" strike="noStrike" kern="1200" smtClean="0">
                                      <a:solidFill>
                                        <a:srgbClr val="3F3F3F"/>
                                      </a:solidFill>
                                      <a:effectLst/>
                                      <a:latin typeface="Cambria Math" panose="02040503050406030204" pitchFamily="18" charset="0"/>
                                      <a:ea typeface="+mn-ea"/>
                                      <a:cs typeface="+mn-cs"/>
                                    </a:rPr>
                                  </m:ctrlPr>
                                </m:sSubPr>
                                <m:e>
                                  <m:r>
                                    <m:rPr>
                                      <m:sty m:val="p"/>
                                    </m:rPr>
                                    <a:rPr lang="en-US" sz="2000" b="0" i="0" u="none" strike="noStrike" kern="1200" smtClean="0">
                                      <a:solidFill>
                                        <a:srgbClr val="3F3F3F"/>
                                      </a:solidFill>
                                      <a:effectLst/>
                                      <a:latin typeface="Cambria Math" panose="02040503050406030204" pitchFamily="18" charset="0"/>
                                      <a:ea typeface="+mn-ea"/>
                                      <a:cs typeface="+mn-cs"/>
                                    </a:rPr>
                                    <m:t>S</m:t>
                                  </m:r>
                                </m:e>
                                <m:sub>
                                  <m:r>
                                    <m:rPr>
                                      <m:sty m:val="p"/>
                                    </m:rPr>
                                    <a:rPr lang="en-US" sz="2000" b="0" i="0" u="none" strike="noStrike" kern="1200" smtClean="0">
                                      <a:solidFill>
                                        <a:srgbClr val="3F3F3F"/>
                                      </a:solidFill>
                                      <a:effectLst/>
                                      <a:latin typeface="Cambria Math" panose="02040503050406030204" pitchFamily="18" charset="0"/>
                                      <a:ea typeface="+mn-ea"/>
                                      <a:cs typeface="+mn-cs"/>
                                    </a:rPr>
                                    <m:t>overall</m:t>
                                  </m:r>
                                  <m:r>
                                    <a:rPr lang="en-US" sz="2000" b="0" i="0" u="none" strike="noStrike" kern="1200" smtClean="0">
                                      <a:solidFill>
                                        <a:srgbClr val="3F3F3F"/>
                                      </a:solidFill>
                                      <a:effectLst/>
                                      <a:latin typeface="Cambria Math" panose="02040503050406030204" pitchFamily="18" charset="0"/>
                                      <a:ea typeface="+mn-ea"/>
                                      <a:cs typeface="+mn-cs"/>
                                    </a:rPr>
                                    <m:t> 0</m:t>
                                  </m:r>
                                </m:sub>
                              </m:sSub>
                              <m:r>
                                <a:rPr lang="en-US" sz="2000" b="0" i="0" u="none" strike="noStrike" kern="1200" smtClean="0">
                                  <a:solidFill>
                                    <a:srgbClr val="3F3F3F"/>
                                  </a:solidFill>
                                  <a:effectLst/>
                                  <a:latin typeface="Cambria Math" panose="02040503050406030204" pitchFamily="18" charset="0"/>
                                  <a:ea typeface="+mn-ea"/>
                                  <a:cs typeface="+mn-cs"/>
                                </a:rPr>
                                <m:t>−</m:t>
                              </m:r>
                              <m:sSub>
                                <m:sSubPr>
                                  <m:ctrlPr>
                                    <a:rPr lang="pt-BR" sz="2000" b="0" i="1" u="none" strike="noStrike" kern="1200" smtClean="0">
                                      <a:solidFill>
                                        <a:srgbClr val="3F3F3F"/>
                                      </a:solidFill>
                                      <a:effectLst/>
                                      <a:latin typeface="Cambria Math" panose="02040503050406030204" pitchFamily="18" charset="0"/>
                                      <a:ea typeface="+mn-ea"/>
                                      <a:cs typeface="+mn-cs"/>
                                    </a:rPr>
                                  </m:ctrlPr>
                                </m:sSubPr>
                                <m:e>
                                  <m:r>
                                    <m:rPr>
                                      <m:sty m:val="p"/>
                                    </m:rPr>
                                    <a:rPr lang="en-US" sz="2000" b="0" i="0" u="none" strike="noStrike" kern="1200" smtClean="0">
                                      <a:solidFill>
                                        <a:srgbClr val="3F3F3F"/>
                                      </a:solidFill>
                                      <a:effectLst/>
                                      <a:latin typeface="Cambria Math" panose="02040503050406030204" pitchFamily="18" charset="0"/>
                                      <a:ea typeface="+mn-ea"/>
                                      <a:cs typeface="+mn-cs"/>
                                    </a:rPr>
                                    <m:t>k</m:t>
                                  </m:r>
                                </m:e>
                                <m:sub>
                                  <m:r>
                                    <m:rPr>
                                      <m:sty m:val="p"/>
                                    </m:rPr>
                                    <a:rPr lang="en-US" sz="2000" b="0" i="0" u="none" strike="noStrike" kern="1200" smtClean="0">
                                      <a:solidFill>
                                        <a:srgbClr val="3F3F3F"/>
                                      </a:solidFill>
                                      <a:effectLst/>
                                      <a:latin typeface="Cambria Math" panose="02040503050406030204" pitchFamily="18" charset="0"/>
                                      <a:ea typeface="+mn-ea"/>
                                      <a:cs typeface="+mn-cs"/>
                                    </a:rPr>
                                    <m:t>sens</m:t>
                                  </m:r>
                                </m:sub>
                              </m:sSub>
                              <m:r>
                                <a:rPr lang="en-US" sz="2000" b="0" i="0" u="none" strike="noStrike" kern="1200" smtClean="0">
                                  <a:solidFill>
                                    <a:srgbClr val="3F3F3F"/>
                                  </a:solidFill>
                                  <a:effectLst/>
                                  <a:latin typeface="Cambria Math" panose="02040503050406030204" pitchFamily="18" charset="0"/>
                                  <a:ea typeface="+mn-ea"/>
                                  <a:cs typeface="+mn-cs"/>
                                </a:rPr>
                                <m:t>∗</m:t>
                              </m:r>
                              <m:r>
                                <m:rPr>
                                  <m:sty m:val="p"/>
                                </m:rPr>
                                <a:rPr lang="en-US" sz="2000" b="0" i="0" u="none" strike="noStrike" kern="1200" smtClean="0">
                                  <a:solidFill>
                                    <a:srgbClr val="3F3F3F"/>
                                  </a:solidFill>
                                  <a:effectLst/>
                                  <a:latin typeface="Cambria Math" panose="02040503050406030204" pitchFamily="18" charset="0"/>
                                  <a:ea typeface="+mn-ea"/>
                                  <a:cs typeface="+mn-cs"/>
                                </a:rPr>
                                <m:t>t</m:t>
                              </m:r>
                              <m:r>
                                <a:rPr lang="en-US" sz="2000" b="0" i="0" u="none" strike="noStrike" kern="1200" smtClean="0">
                                  <a:solidFill>
                                    <a:srgbClr val="3F3F3F"/>
                                  </a:solidFill>
                                  <a:effectLst/>
                                  <a:latin typeface="Cambria Math" panose="02040503050406030204" pitchFamily="18" charset="0"/>
                                  <a:ea typeface="+mn-ea"/>
                                  <a:cs typeface="+mn-cs"/>
                                </a:rPr>
                                <m:t> </m:t>
                              </m:r>
                            </m:oMath>
                          </a14:m>
                          <a:endParaRPr lang="en-US" sz="2000" b="0" i="0" u="none" strike="noStrike" kern="1200" dirty="0">
                            <a:solidFill>
                              <a:srgbClr val="3F3F3F"/>
                            </a:solidFill>
                            <a:effectLst/>
                            <a:latin typeface="Bahnschrift" panose="020B0502040204020203" pitchFamily="34" charset="0"/>
                            <a:ea typeface="+mn-ea"/>
                            <a:cs typeface="Calibri" panose="020F0502020204030204" pitchFamily="34" charset="0"/>
                          </a:endParaRPr>
                        </a:p>
                      </a:txBody>
                      <a:tcPr>
                        <a:solidFill>
                          <a:srgbClr val="FFD7AF"/>
                        </a:solidFill>
                      </a:tcPr>
                    </a:tc>
                    <a:tc hMerge="1">
                      <a:txBody>
                        <a:bodyPr/>
                        <a:lstStyle/>
                        <a:p>
                          <a:pPr algn="l">
                            <a:lnSpc>
                              <a:spcPct val="113000"/>
                            </a:lnSpc>
                          </a:pPr>
                          <a:endParaRPr lang="en-US" sz="2200" b="1" kern="1200" dirty="0">
                            <a:solidFill>
                              <a:srgbClr val="663300"/>
                            </a:solidFill>
                            <a:effectLst/>
                            <a:latin typeface="Arial" panose="020B0604020202020204" pitchFamily="34" charset="0"/>
                            <a:ea typeface="+mn-ea"/>
                            <a:cs typeface="Arial" panose="020B0604020202020204" pitchFamily="34" charset="0"/>
                          </a:endParaRPr>
                        </a:p>
                      </a:txBody>
                      <a:tcPr>
                        <a:solidFill>
                          <a:srgbClr val="FF9999"/>
                        </a:solidFill>
                      </a:tcPr>
                    </a:tc>
                    <a:tc hMerge="1">
                      <a:txBody>
                        <a:bodyPr/>
                        <a:lstStyle/>
                        <a:p>
                          <a:pPr algn="l">
                            <a:lnSpc>
                              <a:spcPct val="113000"/>
                            </a:lnSpc>
                          </a:pPr>
                          <a:endParaRPr lang="en-US" sz="2200" b="1" kern="1200" dirty="0">
                            <a:solidFill>
                              <a:srgbClr val="663300"/>
                            </a:solidFill>
                            <a:effectLst/>
                            <a:latin typeface="Arial" panose="020B0604020202020204" pitchFamily="34" charset="0"/>
                            <a:ea typeface="+mn-ea"/>
                            <a:cs typeface="Arial" panose="020B0604020202020204" pitchFamily="34" charset="0"/>
                          </a:endParaRPr>
                        </a:p>
                      </a:txBody>
                      <a:tcPr>
                        <a:solidFill>
                          <a:srgbClr val="FF9999"/>
                        </a:solidFill>
                      </a:tcPr>
                    </a:tc>
                    <a:extLst>
                      <a:ext uri="{0D108BD9-81ED-4DB2-BD59-A6C34878D82A}">
                        <a16:rowId xmlns:a16="http://schemas.microsoft.com/office/drawing/2014/main" val="2893734757"/>
                      </a:ext>
                    </a:extLst>
                  </a:tr>
                  <a:tr h="728231">
                    <a:tc vMerge="1">
                      <a:txBody>
                        <a:bodyPr/>
                        <a:lstStyle/>
                        <a:p>
                          <a:endParaRPr lang="en-US"/>
                        </a:p>
                      </a:txBody>
                      <a:tcPr/>
                    </a:tc>
                    <a:tc gridSpan="3">
                      <a:txBody>
                        <a:bodyPr/>
                        <a:lstStyle/>
                        <a:p>
                          <a:pPr algn="l">
                            <a:lnSpc>
                              <a:spcPct val="113000"/>
                            </a:lnSpc>
                          </a:pPr>
                          <a14:m>
                            <m:oMathPara xmlns:m="http://schemas.openxmlformats.org/officeDocument/2006/math">
                              <m:oMathParaPr>
                                <m:jc m:val="left"/>
                              </m:oMathParaPr>
                              <m:oMath xmlns:m="http://schemas.openxmlformats.org/officeDocument/2006/math">
                                <m:sSub>
                                  <m:sSubPr>
                                    <m:ctrlPr>
                                      <a:rPr lang="pt-BR" sz="2000" b="0" i="1" u="none" strike="noStrike" kern="1200" smtClean="0">
                                        <a:solidFill>
                                          <a:srgbClr val="3F3F3F"/>
                                        </a:solidFill>
                                        <a:effectLst/>
                                        <a:latin typeface="Cambria Math" panose="02040503050406030204" pitchFamily="18" charset="0"/>
                                        <a:ea typeface="+mn-ea"/>
                                        <a:cs typeface="+mn-cs"/>
                                      </a:rPr>
                                    </m:ctrlPr>
                                  </m:sSubPr>
                                  <m:e>
                                    <m:r>
                                      <m:rPr>
                                        <m:sty m:val="p"/>
                                      </m:rPr>
                                      <a:rPr lang="en-US" sz="2000" b="0" i="0" u="none" strike="noStrike" kern="1200" smtClean="0">
                                        <a:solidFill>
                                          <a:srgbClr val="3F3F3F"/>
                                        </a:solidFill>
                                        <a:effectLst/>
                                        <a:latin typeface="Cambria Math" panose="02040503050406030204" pitchFamily="18" charset="0"/>
                                        <a:ea typeface="+mn-ea"/>
                                        <a:cs typeface="+mn-cs"/>
                                      </a:rPr>
                                      <m:t>k</m:t>
                                    </m:r>
                                  </m:e>
                                  <m:sub>
                                    <m:r>
                                      <m:rPr>
                                        <m:sty m:val="p"/>
                                      </m:rPr>
                                      <a:rPr lang="en-US" sz="2000" b="0" i="0" u="none" strike="noStrike" kern="1200" smtClean="0">
                                        <a:solidFill>
                                          <a:srgbClr val="3F3F3F"/>
                                        </a:solidFill>
                                        <a:effectLst/>
                                        <a:latin typeface="Cambria Math" panose="02040503050406030204" pitchFamily="18" charset="0"/>
                                        <a:ea typeface="+mn-ea"/>
                                        <a:cs typeface="+mn-cs"/>
                                      </a:rPr>
                                      <m:t>overall</m:t>
                                    </m:r>
                                  </m:sub>
                                </m:sSub>
                                <m:r>
                                  <a:rPr lang="en-US" sz="2000" b="0" i="0" u="none" strike="noStrike" kern="1200" smtClean="0">
                                    <a:solidFill>
                                      <a:srgbClr val="3F3F3F"/>
                                    </a:solidFill>
                                    <a:effectLst/>
                                    <a:latin typeface="Cambria Math" panose="02040503050406030204" pitchFamily="18" charset="0"/>
                                    <a:ea typeface="+mn-ea"/>
                                    <a:cs typeface="+mn-cs"/>
                                  </a:rPr>
                                  <m:t> </m:t>
                                </m:r>
                                <m:r>
                                  <m:rPr>
                                    <m:nor/>
                                  </m:rPr>
                                  <a:rPr lang="en-US" altLang="el-GR" sz="2000" b="0" i="0" u="none" strike="noStrike" kern="1200" dirty="0">
                                    <a:solidFill>
                                      <a:srgbClr val="3F3F3F"/>
                                    </a:solidFill>
                                    <a:effectLst/>
                                    <a:latin typeface="Bahnschrift" panose="020B0502040204020203" pitchFamily="34" charset="0"/>
                                    <a:ea typeface="+mn-ea"/>
                                    <a:cs typeface="Calibri" panose="020F0502020204030204" pitchFamily="34" charset="0"/>
                                  </a:rPr>
                                  <m:t>=</m:t>
                                </m:r>
                                <m:sSub>
                                  <m:sSubPr>
                                    <m:ctrlPr>
                                      <a:rPr lang="pt-BR" sz="2000" b="0" i="1" u="none" strike="noStrike" kern="1200" smtClean="0">
                                        <a:solidFill>
                                          <a:srgbClr val="3F3F3F"/>
                                        </a:solidFill>
                                        <a:effectLst/>
                                        <a:latin typeface="Cambria Math" panose="02040503050406030204" pitchFamily="18" charset="0"/>
                                        <a:ea typeface="+mn-ea"/>
                                        <a:cs typeface="+mn-cs"/>
                                      </a:rPr>
                                    </m:ctrlPr>
                                  </m:sSubPr>
                                  <m:e>
                                    <m:r>
                                      <m:rPr>
                                        <m:sty m:val="p"/>
                                      </m:rPr>
                                      <a:rPr lang="en-US" sz="2000" b="0" i="0" u="none" strike="noStrike" kern="1200" smtClean="0">
                                        <a:solidFill>
                                          <a:srgbClr val="3F3F3F"/>
                                        </a:solidFill>
                                        <a:effectLst/>
                                        <a:latin typeface="Cambria Math" panose="02040503050406030204" pitchFamily="18" charset="0"/>
                                        <a:ea typeface="+mn-ea"/>
                                        <a:cs typeface="+mn-cs"/>
                                      </a:rPr>
                                      <m:t>k</m:t>
                                    </m:r>
                                  </m:e>
                                  <m:sub>
                                    <m:r>
                                      <m:rPr>
                                        <m:sty m:val="p"/>
                                      </m:rPr>
                                      <a:rPr lang="en-US" sz="2000" b="0" i="0" u="none" strike="noStrike" kern="1200" smtClean="0">
                                        <a:solidFill>
                                          <a:srgbClr val="3F3F3F"/>
                                        </a:solidFill>
                                        <a:effectLst/>
                                        <a:latin typeface="Cambria Math" panose="02040503050406030204" pitchFamily="18" charset="0"/>
                                        <a:ea typeface="+mn-ea"/>
                                        <a:cs typeface="+mn-cs"/>
                                      </a:rPr>
                                      <m:t>ref</m:t>
                                    </m:r>
                                  </m:sub>
                                </m:sSub>
                                <m:r>
                                  <a:rPr lang="en-US" sz="2000" b="0" i="0" u="none" strike="noStrike" kern="1200" smtClean="0">
                                    <a:solidFill>
                                      <a:srgbClr val="3F3F3F"/>
                                    </a:solidFill>
                                    <a:effectLst/>
                                    <a:latin typeface="Cambria Math" panose="02040503050406030204" pitchFamily="18" charset="0"/>
                                    <a:ea typeface="+mn-ea"/>
                                    <a:cs typeface="+mn-cs"/>
                                  </a:rPr>
                                  <m:t>∗</m:t>
                                </m:r>
                                <m:r>
                                  <m:rPr>
                                    <m:sty m:val="p"/>
                                  </m:rPr>
                                  <a:rPr lang="en-US" sz="2000" b="0" i="0" u="none" strike="noStrike" kern="1200" smtClean="0">
                                    <a:solidFill>
                                      <a:srgbClr val="3F3F3F"/>
                                    </a:solidFill>
                                    <a:effectLst/>
                                    <a:latin typeface="Cambria Math" panose="02040503050406030204" pitchFamily="18" charset="0"/>
                                    <a:ea typeface="+mn-ea"/>
                                    <a:cs typeface="+mn-cs"/>
                                  </a:rPr>
                                  <m:t>exp</m:t>
                                </m:r>
                                <m:r>
                                  <a:rPr lang="en-US" sz="2000" b="0" i="0" u="none" strike="noStrike" kern="1200" smtClean="0">
                                    <a:solidFill>
                                      <a:srgbClr val="3F3F3F"/>
                                    </a:solidFill>
                                    <a:effectLst/>
                                    <a:latin typeface="Cambria Math" panose="02040503050406030204" pitchFamily="18" charset="0"/>
                                    <a:ea typeface="+mn-ea"/>
                                    <a:cs typeface="+mn-cs"/>
                                  </a:rPr>
                                  <m:t>[−</m:t>
                                </m:r>
                                <m:f>
                                  <m:fPr>
                                    <m:ctrlPr>
                                      <a:rPr lang="en-US" sz="2000" b="0" i="1" u="none" strike="noStrike" kern="1200" smtClean="0">
                                        <a:solidFill>
                                          <a:srgbClr val="3F3F3F"/>
                                        </a:solidFill>
                                        <a:effectLst/>
                                        <a:latin typeface="Cambria Math" panose="02040503050406030204" pitchFamily="18" charset="0"/>
                                        <a:ea typeface="+mn-ea"/>
                                        <a:cs typeface="+mn-cs"/>
                                      </a:rPr>
                                    </m:ctrlPr>
                                  </m:fPr>
                                  <m:num>
                                    <m:sSub>
                                      <m:sSubPr>
                                        <m:ctrlPr>
                                          <a:rPr lang="en-US" sz="2000" b="0" i="1" u="none" strike="noStrike" kern="1200" smtClean="0">
                                            <a:solidFill>
                                              <a:srgbClr val="3F3F3F"/>
                                            </a:solidFill>
                                            <a:effectLst/>
                                            <a:latin typeface="Cambria Math" panose="02040503050406030204" pitchFamily="18" charset="0"/>
                                            <a:ea typeface="+mn-ea"/>
                                            <a:cs typeface="+mn-cs"/>
                                          </a:rPr>
                                        </m:ctrlPr>
                                      </m:sSubPr>
                                      <m:e>
                                        <m:r>
                                          <m:rPr>
                                            <m:sty m:val="p"/>
                                          </m:rPr>
                                          <a:rPr lang="en-US" sz="2000" b="0" i="0" u="none" strike="noStrike" kern="1200" smtClean="0">
                                            <a:solidFill>
                                              <a:srgbClr val="3F3F3F"/>
                                            </a:solidFill>
                                            <a:effectLst/>
                                            <a:latin typeface="Cambria Math" panose="02040503050406030204" pitchFamily="18" charset="0"/>
                                            <a:ea typeface="+mn-ea"/>
                                            <a:cs typeface="+mn-cs"/>
                                          </a:rPr>
                                          <m:t>E</m:t>
                                        </m:r>
                                      </m:e>
                                      <m:sub>
                                        <m:r>
                                          <m:rPr>
                                            <m:sty m:val="p"/>
                                          </m:rPr>
                                          <a:rPr lang="en-US" sz="2000" b="0" i="0" u="none" strike="noStrike" kern="1200" smtClean="0">
                                            <a:solidFill>
                                              <a:srgbClr val="3F3F3F"/>
                                            </a:solidFill>
                                            <a:effectLst/>
                                            <a:latin typeface="Cambria Math" panose="02040503050406030204" pitchFamily="18" charset="0"/>
                                            <a:ea typeface="+mn-ea"/>
                                            <a:cs typeface="+mn-cs"/>
                                          </a:rPr>
                                          <m:t>a</m:t>
                                        </m:r>
                                      </m:sub>
                                    </m:sSub>
                                  </m:num>
                                  <m:den>
                                    <m:r>
                                      <m:rPr>
                                        <m:sty m:val="p"/>
                                      </m:rPr>
                                      <a:rPr lang="en-US" sz="2000" b="0" i="0" u="none" strike="noStrike" kern="1200" smtClean="0">
                                        <a:solidFill>
                                          <a:srgbClr val="3F3F3F"/>
                                        </a:solidFill>
                                        <a:effectLst/>
                                        <a:latin typeface="Cambria Math" panose="02040503050406030204" pitchFamily="18" charset="0"/>
                                        <a:ea typeface="+mn-ea"/>
                                        <a:cs typeface="+mn-cs"/>
                                      </a:rPr>
                                      <m:t>R</m:t>
                                    </m:r>
                                  </m:den>
                                </m:f>
                                <m:r>
                                  <m:rPr>
                                    <m:nor/>
                                  </m:rPr>
                                  <a:rPr lang="en-US" altLang="el-GR" sz="2000" b="0" i="0" u="none" strike="noStrike" kern="1200" dirty="0">
                                    <a:solidFill>
                                      <a:srgbClr val="3F3F3F"/>
                                    </a:solidFill>
                                    <a:effectLst/>
                                    <a:latin typeface="Bahnschrift" panose="020B0502040204020203" pitchFamily="34" charset="0"/>
                                    <a:ea typeface="+mn-ea"/>
                                    <a:cs typeface="Calibri" panose="020F0502020204030204" pitchFamily="34" charset="0"/>
                                  </a:rPr>
                                  <m:t>(</m:t>
                                </m:r>
                                <m:f>
                                  <m:fPr>
                                    <m:ctrlPr>
                                      <a:rPr lang="en-US" sz="2000" b="0" i="1" u="none" strike="noStrike" kern="1200" smtClean="0">
                                        <a:solidFill>
                                          <a:srgbClr val="3F3F3F"/>
                                        </a:solidFill>
                                        <a:effectLst/>
                                        <a:latin typeface="Cambria Math" panose="02040503050406030204" pitchFamily="18" charset="0"/>
                                        <a:ea typeface="+mn-ea"/>
                                        <a:cs typeface="+mn-cs"/>
                                      </a:rPr>
                                    </m:ctrlPr>
                                  </m:fPr>
                                  <m:num>
                                    <m:r>
                                      <a:rPr lang="en-US" sz="2000" b="0" i="0" u="none" strike="noStrike" kern="1200" smtClean="0">
                                        <a:solidFill>
                                          <a:srgbClr val="3F3F3F"/>
                                        </a:solidFill>
                                        <a:effectLst/>
                                        <a:latin typeface="Cambria Math" panose="02040503050406030204" pitchFamily="18" charset="0"/>
                                        <a:ea typeface="+mn-ea"/>
                                        <a:cs typeface="+mn-cs"/>
                                      </a:rPr>
                                      <m:t>1</m:t>
                                    </m:r>
                                  </m:num>
                                  <m:den>
                                    <m:sSub>
                                      <m:sSubPr>
                                        <m:ctrlPr>
                                          <a:rPr lang="en-US" sz="2000" b="0" i="1" u="none" strike="noStrike" kern="1200" smtClean="0">
                                            <a:solidFill>
                                              <a:srgbClr val="3F3F3F"/>
                                            </a:solidFill>
                                            <a:effectLst/>
                                            <a:latin typeface="Cambria Math" panose="02040503050406030204" pitchFamily="18" charset="0"/>
                                            <a:ea typeface="+mn-ea"/>
                                            <a:cs typeface="+mn-cs"/>
                                          </a:rPr>
                                        </m:ctrlPr>
                                      </m:sSubPr>
                                      <m:e>
                                        <m:r>
                                          <m:rPr>
                                            <m:sty m:val="p"/>
                                          </m:rPr>
                                          <a:rPr lang="en-US" sz="2000" b="0" i="0" u="none" strike="noStrike" kern="1200" smtClean="0">
                                            <a:solidFill>
                                              <a:srgbClr val="3F3F3F"/>
                                            </a:solidFill>
                                            <a:effectLst/>
                                            <a:latin typeface="Cambria Math" panose="02040503050406030204" pitchFamily="18" charset="0"/>
                                            <a:ea typeface="+mn-ea"/>
                                            <a:cs typeface="+mn-cs"/>
                                          </a:rPr>
                                          <m:t>T</m:t>
                                        </m:r>
                                      </m:e>
                                      <m:sub>
                                        <m:r>
                                          <m:rPr>
                                            <m:sty m:val="p"/>
                                          </m:rPr>
                                          <a:rPr lang="en-US" sz="2000" b="0" i="0" u="none" strike="noStrike" kern="1200" smtClean="0">
                                            <a:solidFill>
                                              <a:srgbClr val="3F3F3F"/>
                                            </a:solidFill>
                                            <a:effectLst/>
                                            <a:latin typeface="Cambria Math" panose="02040503050406030204" pitchFamily="18" charset="0"/>
                                            <a:ea typeface="+mn-ea"/>
                                            <a:cs typeface="+mn-cs"/>
                                          </a:rPr>
                                          <m:t>ref</m:t>
                                        </m:r>
                                      </m:sub>
                                    </m:sSub>
                                  </m:den>
                                </m:f>
                                <m:r>
                                  <m:rPr>
                                    <m:nor/>
                                  </m:rPr>
                                  <a:rPr lang="en-US" altLang="el-GR" sz="2000" b="0" i="0" u="none" strike="noStrike" kern="1200" dirty="0">
                                    <a:solidFill>
                                      <a:srgbClr val="3F3F3F"/>
                                    </a:solidFill>
                                    <a:effectLst/>
                                    <a:latin typeface="Bahnschrift" panose="020B0502040204020203" pitchFamily="34" charset="0"/>
                                    <a:ea typeface="+mn-ea"/>
                                    <a:cs typeface="Calibri" panose="020F0502020204030204" pitchFamily="34" charset="0"/>
                                  </a:rPr>
                                  <m:t>−</m:t>
                                </m:r>
                                <m:r>
                                  <m:rPr>
                                    <m:nor/>
                                  </m:rPr>
                                  <a:rPr lang="en-US" sz="2000" b="0" i="0" u="none" strike="noStrike" kern="1200" dirty="0">
                                    <a:solidFill>
                                      <a:srgbClr val="3F3F3F"/>
                                    </a:solidFill>
                                    <a:effectLst/>
                                    <a:latin typeface="Bahnschrift" panose="020B0502040204020203" pitchFamily="34" charset="0"/>
                                    <a:ea typeface="+mn-ea"/>
                                    <a:cs typeface="Calibri" panose="020F0502020204030204" pitchFamily="34" charset="0"/>
                                  </a:rPr>
                                  <m:t> </m:t>
                                </m:r>
                                <m:f>
                                  <m:fPr>
                                    <m:ctrlPr>
                                      <a:rPr lang="en-US" sz="2000" b="0" i="1" u="none" strike="noStrike" kern="1200" smtClean="0">
                                        <a:solidFill>
                                          <a:srgbClr val="3F3F3F"/>
                                        </a:solidFill>
                                        <a:effectLst/>
                                        <a:latin typeface="Cambria Math" panose="02040503050406030204" pitchFamily="18" charset="0"/>
                                        <a:ea typeface="+mn-ea"/>
                                        <a:cs typeface="+mn-cs"/>
                                      </a:rPr>
                                    </m:ctrlPr>
                                  </m:fPr>
                                  <m:num>
                                    <m:r>
                                      <a:rPr lang="en-US" sz="2000" b="0" i="0" u="none" strike="noStrike" kern="1200" smtClean="0">
                                        <a:solidFill>
                                          <a:srgbClr val="3F3F3F"/>
                                        </a:solidFill>
                                        <a:effectLst/>
                                        <a:latin typeface="Cambria Math" panose="02040503050406030204" pitchFamily="18" charset="0"/>
                                        <a:ea typeface="+mn-ea"/>
                                        <a:cs typeface="+mn-cs"/>
                                      </a:rPr>
                                      <m:t>1</m:t>
                                    </m:r>
                                  </m:num>
                                  <m:den>
                                    <m:r>
                                      <m:rPr>
                                        <m:sty m:val="p"/>
                                      </m:rPr>
                                      <a:rPr lang="en-US" sz="2000" b="0" i="0" u="none" strike="noStrike" kern="1200" smtClean="0">
                                        <a:solidFill>
                                          <a:srgbClr val="3F3F3F"/>
                                        </a:solidFill>
                                        <a:effectLst/>
                                        <a:latin typeface="Cambria Math" panose="02040503050406030204" pitchFamily="18" charset="0"/>
                                        <a:ea typeface="+mn-ea"/>
                                        <a:cs typeface="+mn-cs"/>
                                      </a:rPr>
                                      <m:t>T</m:t>
                                    </m:r>
                                  </m:den>
                                </m:f>
                                <m:r>
                                  <m:rPr>
                                    <m:nor/>
                                  </m:rPr>
                                  <a:rPr lang="en-US" altLang="el-GR" sz="2000" b="0" i="0" u="none" strike="noStrike" kern="1200" dirty="0">
                                    <a:solidFill>
                                      <a:srgbClr val="3F3F3F"/>
                                    </a:solidFill>
                                    <a:effectLst/>
                                    <a:latin typeface="Bahnschrift" panose="020B0502040204020203" pitchFamily="34" charset="0"/>
                                    <a:ea typeface="+mn-ea"/>
                                    <a:cs typeface="Calibri" panose="020F0502020204030204" pitchFamily="34" charset="0"/>
                                  </a:rPr>
                                  <m:t>)]</m:t>
                                </m:r>
                              </m:oMath>
                            </m:oMathPara>
                          </a14:m>
                          <a:endParaRPr lang="en-US" sz="2000" b="0" i="0" u="none" strike="noStrike" kern="1200" dirty="0">
                            <a:solidFill>
                              <a:srgbClr val="3F3F3F"/>
                            </a:solidFill>
                            <a:effectLst/>
                            <a:latin typeface="Bahnschrift" panose="020B0502040204020203" pitchFamily="34" charset="0"/>
                            <a:ea typeface="+mn-ea"/>
                            <a:cs typeface="Calibri" panose="020F0502020204030204" pitchFamily="34" charset="0"/>
                          </a:endParaRPr>
                        </a:p>
                      </a:txBody>
                      <a:tcPr>
                        <a:solidFill>
                          <a:srgbClr val="FFD7AF"/>
                        </a:solidFill>
                      </a:tcPr>
                    </a:tc>
                    <a:tc hMerge="1">
                      <a:txBody>
                        <a:bodyPr/>
                        <a:lstStyle/>
                        <a:p>
                          <a:pPr algn="l">
                            <a:lnSpc>
                              <a:spcPct val="113000"/>
                            </a:lnSpc>
                          </a:pPr>
                          <a:endParaRPr lang="en-US" sz="2200" b="1" kern="1200" dirty="0">
                            <a:solidFill>
                              <a:srgbClr val="663300"/>
                            </a:solidFill>
                            <a:effectLst/>
                            <a:latin typeface="Arial" panose="020B0604020202020204" pitchFamily="34" charset="0"/>
                            <a:ea typeface="+mn-ea"/>
                            <a:cs typeface="Arial" panose="020B0604020202020204" pitchFamily="34" charset="0"/>
                          </a:endParaRPr>
                        </a:p>
                      </a:txBody>
                      <a:tcPr>
                        <a:solidFill>
                          <a:srgbClr val="FF9999"/>
                        </a:solidFill>
                      </a:tcPr>
                    </a:tc>
                    <a:tc hMerge="1">
                      <a:txBody>
                        <a:bodyPr/>
                        <a:lstStyle/>
                        <a:p>
                          <a:pPr algn="l">
                            <a:lnSpc>
                              <a:spcPct val="113000"/>
                            </a:lnSpc>
                          </a:pPr>
                          <a:endParaRPr lang="en-US" sz="2200" b="1" kern="1200" dirty="0">
                            <a:solidFill>
                              <a:srgbClr val="663300"/>
                            </a:solidFill>
                            <a:effectLst/>
                            <a:latin typeface="Arial" panose="020B0604020202020204" pitchFamily="34" charset="0"/>
                            <a:ea typeface="+mn-ea"/>
                            <a:cs typeface="Arial" panose="020B0604020202020204" pitchFamily="34" charset="0"/>
                          </a:endParaRPr>
                        </a:p>
                      </a:txBody>
                      <a:tcPr>
                        <a:solidFill>
                          <a:srgbClr val="FF9999"/>
                        </a:solidFill>
                      </a:tcPr>
                    </a:tc>
                    <a:extLst>
                      <a:ext uri="{0D108BD9-81ED-4DB2-BD59-A6C34878D82A}">
                        <a16:rowId xmlns:a16="http://schemas.microsoft.com/office/drawing/2014/main" val="4199191232"/>
                      </a:ext>
                    </a:extLst>
                  </a:tr>
                  <a:tr h="363285">
                    <a:tc vMerge="1">
                      <a:txBody>
                        <a:bodyPr/>
                        <a:lstStyle/>
                        <a:p>
                          <a:endParaRPr lang="en-US"/>
                        </a:p>
                      </a:txBody>
                      <a:tcPr/>
                    </a:tc>
                    <a:tc>
                      <a:txBody>
                        <a:bodyPr/>
                        <a:lstStyle/>
                        <a:p>
                          <a:pPr algn="l">
                            <a:lnSpc>
                              <a:spcPct val="113000"/>
                            </a:lnSpc>
                          </a:pP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0% BSG</a:t>
                          </a:r>
                        </a:p>
                      </a:txBody>
                      <a:tcPr>
                        <a:solidFill>
                          <a:srgbClr val="FFD7AF"/>
                        </a:solidFill>
                      </a:tcPr>
                    </a:tc>
                    <a:tc>
                      <a:txBody>
                        <a:bodyPr/>
                        <a:lstStyle/>
                        <a:p>
                          <a:pPr algn="l">
                            <a:lnSpc>
                              <a:spcPct val="113000"/>
                            </a:lnSpc>
                          </a:pP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15% BSG</a:t>
                          </a:r>
                        </a:p>
                      </a:txBody>
                      <a:tcPr>
                        <a:solidFill>
                          <a:srgbClr val="FFD7AF"/>
                        </a:solidFill>
                      </a:tcPr>
                    </a:tc>
                    <a:tc>
                      <a:txBody>
                        <a:bodyPr/>
                        <a:lstStyle/>
                        <a:p>
                          <a:pPr algn="l">
                            <a:lnSpc>
                              <a:spcPct val="113000"/>
                            </a:lnSpc>
                          </a:pP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30% BSG</a:t>
                          </a:r>
                        </a:p>
                      </a:txBody>
                      <a:tcPr>
                        <a:solidFill>
                          <a:srgbClr val="FFD7AF"/>
                        </a:solidFill>
                      </a:tcPr>
                    </a:tc>
                    <a:extLst>
                      <a:ext uri="{0D108BD9-81ED-4DB2-BD59-A6C34878D82A}">
                        <a16:rowId xmlns:a16="http://schemas.microsoft.com/office/drawing/2014/main" val="553371886"/>
                      </a:ext>
                    </a:extLst>
                  </a:tr>
                  <a:tr h="1489182">
                    <a:tc vMerge="1">
                      <a:txBody>
                        <a:bodyPr/>
                        <a:lstStyle/>
                        <a:p>
                          <a:endParaRPr dirty="0"/>
                        </a:p>
                      </a:txBody>
                      <a:tcPr vert="vert270">
                        <a:solidFill>
                          <a:srgbClr val="FFC000"/>
                        </a:solidFill>
                      </a:tcPr>
                    </a:tc>
                    <a:tc>
                      <a:txBody>
                        <a:bodyPr/>
                        <a:lstStyle/>
                        <a:p>
                          <a:pPr algn="l">
                            <a:lnSpc>
                              <a:spcPct val="113000"/>
                            </a:lnSpc>
                          </a:pPr>
                          <a:r>
                            <a:rPr lang="en-US" sz="1800" b="0" i="0" u="none" strike="noStrike" kern="1200" dirty="0" err="1">
                              <a:solidFill>
                                <a:srgbClr val="3F3F3F"/>
                              </a:solidFill>
                              <a:effectLst/>
                              <a:latin typeface="Bahnschrift" panose="020B0502040204020203" pitchFamily="34" charset="0"/>
                              <a:ea typeface="+mn-ea"/>
                              <a:cs typeface="Calibri" panose="020F0502020204030204" pitchFamily="34" charset="0"/>
                            </a:rPr>
                            <a:t>E</a:t>
                          </a:r>
                          <a:r>
                            <a:rPr lang="en-US" sz="1400" b="0" i="0" u="none" strike="noStrike" kern="1200" dirty="0" err="1">
                              <a:solidFill>
                                <a:srgbClr val="3F3F3F"/>
                              </a:solidFill>
                              <a:effectLst/>
                              <a:latin typeface="Bahnschrift" panose="020B0502040204020203" pitchFamily="34" charset="0"/>
                              <a:ea typeface="+mn-ea"/>
                              <a:cs typeface="Calibri" panose="020F0502020204030204" pitchFamily="34" charset="0"/>
                            </a:rPr>
                            <a:t>a</a:t>
                          </a: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 </a:t>
                          </a:r>
                          <a:r>
                            <a:rPr lang="el-GR" sz="1800" b="0" i="0" u="none" strike="noStrike" kern="1200" dirty="0">
                              <a:solidFill>
                                <a:srgbClr val="3F3F3F"/>
                              </a:solidFill>
                              <a:effectLst/>
                              <a:latin typeface="Bahnschrift" panose="020B0502040204020203" pitchFamily="34" charset="0"/>
                              <a:ea typeface="+mn-ea"/>
                              <a:cs typeface="Calibri" panose="020F0502020204030204" pitchFamily="34" charset="0"/>
                            </a:rPr>
                            <a:t>3</a:t>
                          </a: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a:t>
                          </a:r>
                          <a:r>
                            <a:rPr lang="el-GR" sz="1800" b="0" i="0" u="none" strike="noStrike" kern="1200" dirty="0">
                              <a:solidFill>
                                <a:srgbClr val="3F3F3F"/>
                              </a:solidFill>
                              <a:effectLst/>
                              <a:latin typeface="Bahnschrift" panose="020B0502040204020203" pitchFamily="34" charset="0"/>
                              <a:ea typeface="+mn-ea"/>
                              <a:cs typeface="Calibri" panose="020F0502020204030204" pitchFamily="34" charset="0"/>
                            </a:rPr>
                            <a:t>56 </a:t>
                          </a: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kJ/mol</a:t>
                          </a:r>
                          <a:endParaRPr lang="el-GR" sz="1800" b="0" i="0" u="none" strike="noStrike" kern="1200" dirty="0">
                            <a:solidFill>
                              <a:srgbClr val="3F3F3F"/>
                            </a:solidFill>
                            <a:effectLst/>
                            <a:latin typeface="Bahnschrift" panose="020B0502040204020203" pitchFamily="34" charset="0"/>
                            <a:ea typeface="+mn-ea"/>
                            <a:cs typeface="Calibri" panose="020F0502020204030204" pitchFamily="34" charset="0"/>
                          </a:endParaRPr>
                        </a:p>
                        <a:p>
                          <a:pPr algn="l">
                            <a:lnSpc>
                              <a:spcPct val="113000"/>
                            </a:lnSpc>
                          </a:pPr>
                          <a:r>
                            <a:rPr lang="en-US" sz="1800" b="0" i="0" u="none" strike="noStrike" kern="1200" dirty="0" err="1">
                              <a:solidFill>
                                <a:srgbClr val="3F3F3F"/>
                              </a:solidFill>
                              <a:effectLst/>
                              <a:latin typeface="Bahnschrift" panose="020B0502040204020203" pitchFamily="34" charset="0"/>
                              <a:ea typeface="+mn-ea"/>
                              <a:cs typeface="Calibri" panose="020F0502020204030204" pitchFamily="34" charset="0"/>
                            </a:rPr>
                            <a:t>k</a:t>
                          </a:r>
                          <a:r>
                            <a:rPr lang="en-US" sz="1400" b="0" i="0" u="none" strike="noStrike" kern="1200" dirty="0" err="1">
                              <a:solidFill>
                                <a:srgbClr val="3F3F3F"/>
                              </a:solidFill>
                              <a:effectLst/>
                              <a:latin typeface="Bahnschrift" panose="020B0502040204020203" pitchFamily="34" charset="0"/>
                              <a:ea typeface="+mn-ea"/>
                              <a:cs typeface="Calibri" panose="020F0502020204030204" pitchFamily="34" charset="0"/>
                            </a:rPr>
                            <a:t>ref</a:t>
                          </a: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 </a:t>
                          </a:r>
                          <a:r>
                            <a:rPr lang="el-GR" sz="1800" b="0" i="0" u="none" strike="noStrike" kern="1200" dirty="0">
                              <a:solidFill>
                                <a:srgbClr val="3F3F3F"/>
                              </a:solidFill>
                              <a:effectLst/>
                              <a:latin typeface="Bahnschrift" panose="020B0502040204020203" pitchFamily="34" charset="0"/>
                              <a:ea typeface="+mn-ea"/>
                              <a:cs typeface="Calibri" panose="020F0502020204030204" pitchFamily="34" charset="0"/>
                            </a:rPr>
                            <a:t>0</a:t>
                          </a: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a:t>
                          </a:r>
                          <a:r>
                            <a:rPr lang="el-GR" sz="1800" b="0" i="0" u="none" strike="noStrike" kern="1200" dirty="0">
                              <a:solidFill>
                                <a:srgbClr val="3F3F3F"/>
                              </a:solidFill>
                              <a:effectLst/>
                              <a:latin typeface="Bahnschrift" panose="020B0502040204020203" pitchFamily="34" charset="0"/>
                              <a:ea typeface="+mn-ea"/>
                              <a:cs typeface="Calibri" panose="020F0502020204030204" pitchFamily="34" charset="0"/>
                            </a:rPr>
                            <a:t>3817</a:t>
                          </a: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 d</a:t>
                          </a:r>
                          <a:r>
                            <a:rPr lang="en-US" sz="1800" b="0" i="0" u="none" strike="noStrike" kern="1200" baseline="30000" dirty="0">
                              <a:solidFill>
                                <a:srgbClr val="3F3F3F"/>
                              </a:solidFill>
                              <a:effectLst/>
                              <a:latin typeface="Bahnschrift" panose="020B0502040204020203" pitchFamily="34" charset="0"/>
                              <a:ea typeface="+mn-ea"/>
                              <a:cs typeface="Calibri" panose="020F0502020204030204" pitchFamily="34" charset="0"/>
                            </a:rPr>
                            <a:t>-1</a:t>
                          </a:r>
                        </a:p>
                        <a:p>
                          <a:pPr algn="l">
                            <a:lnSpc>
                              <a:spcPct val="113000"/>
                            </a:lnSpc>
                          </a:pP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a:t>
                          </a:r>
                          <a:r>
                            <a:rPr lang="en-US" sz="1800" b="0" i="0" u="none" strike="noStrike" kern="1200" dirty="0" err="1">
                              <a:solidFill>
                                <a:srgbClr val="3F3F3F"/>
                              </a:solidFill>
                              <a:effectLst/>
                              <a:latin typeface="Bahnschrift" panose="020B0502040204020203" pitchFamily="34" charset="0"/>
                              <a:ea typeface="+mn-ea"/>
                              <a:cs typeface="Calibri" panose="020F0502020204030204" pitchFamily="34" charset="0"/>
                            </a:rPr>
                            <a:t>T</a:t>
                          </a:r>
                          <a:r>
                            <a:rPr lang="en-US" sz="1400" b="0" i="0" u="none" strike="noStrike" kern="1200" dirty="0" err="1">
                              <a:solidFill>
                                <a:srgbClr val="3F3F3F"/>
                              </a:solidFill>
                              <a:effectLst/>
                              <a:latin typeface="Bahnschrift" panose="020B0502040204020203" pitchFamily="34" charset="0"/>
                              <a:ea typeface="+mn-ea"/>
                              <a:cs typeface="Calibri" panose="020F0502020204030204" pitchFamily="34" charset="0"/>
                            </a:rPr>
                            <a:t>ref</a:t>
                          </a: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=25°C)</a:t>
                          </a:r>
                        </a:p>
                      </a:txBody>
                      <a:tcPr>
                        <a:solidFill>
                          <a:srgbClr val="FFD7AF"/>
                        </a:solidFill>
                      </a:tcPr>
                    </a:tc>
                    <a:tc>
                      <a:txBody>
                        <a:bodyPr/>
                        <a:lstStyle/>
                        <a:p>
                          <a:pPr algn="l">
                            <a:lnSpc>
                              <a:spcPct val="113000"/>
                            </a:lnSpc>
                          </a:pPr>
                          <a:r>
                            <a:rPr lang="en-US" sz="1800" b="0" i="0" u="none" strike="noStrike" kern="1200" dirty="0" err="1">
                              <a:solidFill>
                                <a:srgbClr val="3F3F3F"/>
                              </a:solidFill>
                              <a:effectLst/>
                              <a:latin typeface="Bahnschrift" panose="020B0502040204020203" pitchFamily="34" charset="0"/>
                              <a:ea typeface="+mn-ea"/>
                              <a:cs typeface="Calibri" panose="020F0502020204030204" pitchFamily="34" charset="0"/>
                            </a:rPr>
                            <a:t>E</a:t>
                          </a:r>
                          <a:r>
                            <a:rPr lang="en-US" sz="1400" b="0" i="0" u="none" strike="noStrike" kern="1200" dirty="0" err="1">
                              <a:solidFill>
                                <a:srgbClr val="3F3F3F"/>
                              </a:solidFill>
                              <a:effectLst/>
                              <a:latin typeface="Bahnschrift" panose="020B0502040204020203" pitchFamily="34" charset="0"/>
                              <a:ea typeface="+mn-ea"/>
                              <a:cs typeface="Calibri" panose="020F0502020204030204" pitchFamily="34" charset="0"/>
                            </a:rPr>
                            <a:t>a</a:t>
                          </a: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 </a:t>
                          </a:r>
                          <a:r>
                            <a:rPr lang="el-GR" sz="1800" b="0" i="0" u="none" strike="noStrike" kern="1200" dirty="0">
                              <a:solidFill>
                                <a:srgbClr val="3F3F3F"/>
                              </a:solidFill>
                              <a:effectLst/>
                              <a:latin typeface="Bahnschrift" panose="020B0502040204020203" pitchFamily="34" charset="0"/>
                              <a:ea typeface="+mn-ea"/>
                              <a:cs typeface="Calibri" panose="020F0502020204030204" pitchFamily="34" charset="0"/>
                            </a:rPr>
                            <a:t>31</a:t>
                          </a: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a:t>
                          </a:r>
                          <a:r>
                            <a:rPr lang="el-GR" sz="1800" b="0" i="0" u="none" strike="noStrike" kern="1200" dirty="0">
                              <a:solidFill>
                                <a:srgbClr val="3F3F3F"/>
                              </a:solidFill>
                              <a:effectLst/>
                              <a:latin typeface="Bahnschrift" panose="020B0502040204020203" pitchFamily="34" charset="0"/>
                              <a:ea typeface="+mn-ea"/>
                              <a:cs typeface="Calibri" panose="020F0502020204030204" pitchFamily="34" charset="0"/>
                            </a:rPr>
                            <a:t>6</a:t>
                          </a: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 kJ/mol</a:t>
                          </a:r>
                          <a:endParaRPr lang="el-GR" sz="1800" b="0" i="0" u="none" strike="noStrike" kern="1200" dirty="0">
                            <a:solidFill>
                              <a:srgbClr val="3F3F3F"/>
                            </a:solidFill>
                            <a:effectLst/>
                            <a:latin typeface="Bahnschrift" panose="020B0502040204020203" pitchFamily="34" charset="0"/>
                            <a:ea typeface="+mn-ea"/>
                            <a:cs typeface="Calibri" panose="020F0502020204030204" pitchFamily="34" charset="0"/>
                          </a:endParaRPr>
                        </a:p>
                        <a:p>
                          <a:pPr algn="l">
                            <a:lnSpc>
                              <a:spcPct val="113000"/>
                            </a:lnSpc>
                          </a:pPr>
                          <a:r>
                            <a:rPr lang="en-US" sz="1800" b="0" i="0" u="none" strike="noStrike" kern="1200" dirty="0" err="1">
                              <a:solidFill>
                                <a:srgbClr val="3F3F3F"/>
                              </a:solidFill>
                              <a:effectLst/>
                              <a:latin typeface="Bahnschrift" panose="020B0502040204020203" pitchFamily="34" charset="0"/>
                              <a:ea typeface="+mn-ea"/>
                              <a:cs typeface="Calibri" panose="020F0502020204030204" pitchFamily="34" charset="0"/>
                            </a:rPr>
                            <a:t>k</a:t>
                          </a:r>
                          <a:r>
                            <a:rPr lang="en-US" sz="1400" b="0" i="0" u="none" strike="noStrike" kern="1200" dirty="0" err="1">
                              <a:solidFill>
                                <a:srgbClr val="3F3F3F"/>
                              </a:solidFill>
                              <a:effectLst/>
                              <a:latin typeface="Bahnschrift" panose="020B0502040204020203" pitchFamily="34" charset="0"/>
                              <a:ea typeface="+mn-ea"/>
                              <a:cs typeface="Calibri" panose="020F0502020204030204" pitchFamily="34" charset="0"/>
                            </a:rPr>
                            <a:t>ref</a:t>
                          </a: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 </a:t>
                          </a:r>
                          <a:r>
                            <a:rPr lang="el-GR" sz="1800" b="0" i="0" u="none" strike="noStrike" kern="1200" dirty="0">
                              <a:solidFill>
                                <a:srgbClr val="3F3F3F"/>
                              </a:solidFill>
                              <a:effectLst/>
                              <a:latin typeface="Bahnschrift" panose="020B0502040204020203" pitchFamily="34" charset="0"/>
                              <a:ea typeface="+mn-ea"/>
                              <a:cs typeface="Calibri" panose="020F0502020204030204" pitchFamily="34" charset="0"/>
                            </a:rPr>
                            <a:t>0</a:t>
                          </a: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a:t>
                          </a:r>
                          <a:r>
                            <a:rPr lang="el-GR" sz="1800" b="0" i="0" u="none" strike="noStrike" kern="1200" dirty="0">
                              <a:solidFill>
                                <a:srgbClr val="3F3F3F"/>
                              </a:solidFill>
                              <a:effectLst/>
                              <a:latin typeface="Bahnschrift" panose="020B0502040204020203" pitchFamily="34" charset="0"/>
                              <a:ea typeface="+mn-ea"/>
                              <a:cs typeface="Calibri" panose="020F0502020204030204" pitchFamily="34" charset="0"/>
                            </a:rPr>
                            <a:t>3183 </a:t>
                          </a: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d</a:t>
                          </a:r>
                          <a:r>
                            <a:rPr lang="en-US" sz="1800" b="0" i="0" u="none" strike="noStrike" kern="1200" baseline="30000" dirty="0">
                              <a:solidFill>
                                <a:srgbClr val="3F3F3F"/>
                              </a:solidFill>
                              <a:effectLst/>
                              <a:latin typeface="Bahnschrift" panose="020B0502040204020203" pitchFamily="34" charset="0"/>
                              <a:ea typeface="+mn-ea"/>
                              <a:cs typeface="Calibri" panose="020F0502020204030204" pitchFamily="34" charset="0"/>
                            </a:rPr>
                            <a:t>-1</a:t>
                          </a: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 </a:t>
                          </a:r>
                        </a:p>
                        <a:p>
                          <a:pPr algn="l">
                            <a:lnSpc>
                              <a:spcPct val="113000"/>
                            </a:lnSpc>
                          </a:pP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a:t>
                          </a:r>
                          <a:r>
                            <a:rPr lang="en-US" sz="1800" b="0" i="0" u="none" strike="noStrike" kern="1200" dirty="0" err="1">
                              <a:solidFill>
                                <a:srgbClr val="3F3F3F"/>
                              </a:solidFill>
                              <a:effectLst/>
                              <a:latin typeface="Bahnschrift" panose="020B0502040204020203" pitchFamily="34" charset="0"/>
                              <a:ea typeface="+mn-ea"/>
                              <a:cs typeface="Calibri" panose="020F0502020204030204" pitchFamily="34" charset="0"/>
                            </a:rPr>
                            <a:t>T</a:t>
                          </a:r>
                          <a:r>
                            <a:rPr lang="en-US" sz="1400" b="0" i="0" u="none" strike="noStrike" kern="1200" dirty="0" err="1">
                              <a:solidFill>
                                <a:srgbClr val="3F3F3F"/>
                              </a:solidFill>
                              <a:effectLst/>
                              <a:latin typeface="Bahnschrift" panose="020B0502040204020203" pitchFamily="34" charset="0"/>
                              <a:ea typeface="+mn-ea"/>
                              <a:cs typeface="Calibri" panose="020F0502020204030204" pitchFamily="34" charset="0"/>
                            </a:rPr>
                            <a:t>ref</a:t>
                          </a: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=25°C)</a:t>
                          </a:r>
                        </a:p>
                      </a:txBody>
                      <a:tcPr>
                        <a:solidFill>
                          <a:srgbClr val="FFD7AF"/>
                        </a:solidFill>
                      </a:tcPr>
                    </a:tc>
                    <a:tc>
                      <a:txBody>
                        <a:bodyPr/>
                        <a:lstStyle/>
                        <a:p>
                          <a:pPr algn="l">
                            <a:lnSpc>
                              <a:spcPct val="113000"/>
                            </a:lnSpc>
                          </a:pPr>
                          <a:r>
                            <a:rPr lang="en-US" sz="1800" b="0" i="0" u="none" strike="noStrike" kern="1200" dirty="0" err="1">
                              <a:solidFill>
                                <a:srgbClr val="3F3F3F"/>
                              </a:solidFill>
                              <a:effectLst/>
                              <a:latin typeface="Bahnschrift" panose="020B0502040204020203" pitchFamily="34" charset="0"/>
                              <a:ea typeface="+mn-ea"/>
                              <a:cs typeface="Calibri" panose="020F0502020204030204" pitchFamily="34" charset="0"/>
                            </a:rPr>
                            <a:t>E</a:t>
                          </a:r>
                          <a:r>
                            <a:rPr lang="en-US" sz="1400" b="0" i="0" u="none" strike="noStrike" kern="1200" dirty="0" err="1">
                              <a:solidFill>
                                <a:srgbClr val="3F3F3F"/>
                              </a:solidFill>
                              <a:effectLst/>
                              <a:latin typeface="Bahnschrift" panose="020B0502040204020203" pitchFamily="34" charset="0"/>
                              <a:ea typeface="+mn-ea"/>
                              <a:cs typeface="Calibri" panose="020F0502020204030204" pitchFamily="34" charset="0"/>
                            </a:rPr>
                            <a:t>a</a:t>
                          </a: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 </a:t>
                          </a:r>
                          <a:r>
                            <a:rPr lang="el-GR" sz="1800" b="0" i="0" u="none" strike="noStrike" kern="1200" dirty="0">
                              <a:solidFill>
                                <a:srgbClr val="3F3F3F"/>
                              </a:solidFill>
                              <a:effectLst/>
                              <a:latin typeface="Bahnschrift" panose="020B0502040204020203" pitchFamily="34" charset="0"/>
                              <a:ea typeface="+mn-ea"/>
                              <a:cs typeface="Calibri" panose="020F0502020204030204" pitchFamily="34" charset="0"/>
                            </a:rPr>
                            <a:t>9</a:t>
                          </a: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a:t>
                          </a:r>
                          <a:r>
                            <a:rPr lang="el-GR" sz="1800" b="0" i="0" u="none" strike="noStrike" kern="1200" dirty="0">
                              <a:solidFill>
                                <a:srgbClr val="3F3F3F"/>
                              </a:solidFill>
                              <a:effectLst/>
                              <a:latin typeface="Bahnschrift" panose="020B0502040204020203" pitchFamily="34" charset="0"/>
                              <a:ea typeface="+mn-ea"/>
                              <a:cs typeface="Calibri" panose="020F0502020204030204" pitchFamily="34" charset="0"/>
                            </a:rPr>
                            <a:t>69 κ</a:t>
                          </a: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J/mol</a:t>
                          </a:r>
                          <a:endParaRPr lang="el-GR" sz="1800" b="0" i="0" u="none" strike="noStrike" kern="1200" dirty="0">
                            <a:solidFill>
                              <a:srgbClr val="3F3F3F"/>
                            </a:solidFill>
                            <a:effectLst/>
                            <a:latin typeface="Bahnschrift" panose="020B0502040204020203" pitchFamily="34" charset="0"/>
                            <a:ea typeface="+mn-ea"/>
                            <a:cs typeface="Calibri" panose="020F0502020204030204" pitchFamily="34" charset="0"/>
                          </a:endParaRPr>
                        </a:p>
                        <a:p>
                          <a:pPr algn="l">
                            <a:lnSpc>
                              <a:spcPct val="113000"/>
                            </a:lnSpc>
                          </a:pPr>
                          <a:r>
                            <a:rPr lang="en-US" sz="1800" b="0" i="0" u="none" strike="noStrike" kern="1200" dirty="0" err="1">
                              <a:solidFill>
                                <a:srgbClr val="3F3F3F"/>
                              </a:solidFill>
                              <a:effectLst/>
                              <a:latin typeface="Bahnschrift" panose="020B0502040204020203" pitchFamily="34" charset="0"/>
                              <a:ea typeface="+mn-ea"/>
                              <a:cs typeface="Calibri" panose="020F0502020204030204" pitchFamily="34" charset="0"/>
                            </a:rPr>
                            <a:t>k</a:t>
                          </a:r>
                          <a:r>
                            <a:rPr lang="en-US" sz="1400" b="0" i="0" u="none" strike="noStrike" kern="1200" dirty="0" err="1">
                              <a:solidFill>
                                <a:srgbClr val="3F3F3F"/>
                              </a:solidFill>
                              <a:effectLst/>
                              <a:latin typeface="Bahnschrift" panose="020B0502040204020203" pitchFamily="34" charset="0"/>
                              <a:ea typeface="+mn-ea"/>
                              <a:cs typeface="Calibri" panose="020F0502020204030204" pitchFamily="34" charset="0"/>
                            </a:rPr>
                            <a:t>ref</a:t>
                          </a: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 0.534 d</a:t>
                          </a:r>
                          <a:r>
                            <a:rPr lang="en-US" sz="1800" b="0" i="0" u="none" strike="noStrike" kern="1200" baseline="30000" dirty="0">
                              <a:solidFill>
                                <a:srgbClr val="3F3F3F"/>
                              </a:solidFill>
                              <a:effectLst/>
                              <a:latin typeface="Bahnschrift" panose="020B0502040204020203" pitchFamily="34" charset="0"/>
                              <a:ea typeface="+mn-ea"/>
                              <a:cs typeface="Calibri" panose="020F0502020204030204" pitchFamily="34" charset="0"/>
                            </a:rPr>
                            <a:t>-1</a:t>
                          </a:r>
                          <a:endPar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endParaRPr>
                        </a:p>
                        <a:p>
                          <a:pPr algn="l">
                            <a:lnSpc>
                              <a:spcPct val="113000"/>
                            </a:lnSpc>
                          </a:pP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a:t>
                          </a:r>
                          <a:r>
                            <a:rPr lang="en-US" sz="1800" b="0" i="0" u="none" strike="noStrike" kern="1200" dirty="0" err="1">
                              <a:solidFill>
                                <a:srgbClr val="3F3F3F"/>
                              </a:solidFill>
                              <a:effectLst/>
                              <a:latin typeface="Bahnschrift" panose="020B0502040204020203" pitchFamily="34" charset="0"/>
                              <a:ea typeface="+mn-ea"/>
                              <a:cs typeface="Calibri" panose="020F0502020204030204" pitchFamily="34" charset="0"/>
                            </a:rPr>
                            <a:t>T</a:t>
                          </a:r>
                          <a:r>
                            <a:rPr lang="en-US" sz="1400" b="0" i="0" u="none" strike="noStrike" kern="1200" dirty="0" err="1">
                              <a:solidFill>
                                <a:srgbClr val="3F3F3F"/>
                              </a:solidFill>
                              <a:effectLst/>
                              <a:latin typeface="Bahnschrift" panose="020B0502040204020203" pitchFamily="34" charset="0"/>
                              <a:ea typeface="+mn-ea"/>
                              <a:cs typeface="Calibri" panose="020F0502020204030204" pitchFamily="34" charset="0"/>
                            </a:rPr>
                            <a:t>ref</a:t>
                          </a: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=25°C)</a:t>
                          </a:r>
                        </a:p>
                        <a:p>
                          <a:pPr algn="l">
                            <a:lnSpc>
                              <a:spcPct val="113000"/>
                            </a:lnSpc>
                          </a:pPr>
                          <a:endPar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endParaRPr>
                        </a:p>
                      </a:txBody>
                      <a:tcPr>
                        <a:solidFill>
                          <a:srgbClr val="FFD7AF"/>
                        </a:solidFill>
                      </a:tcPr>
                    </a:tc>
                    <a:extLst>
                      <a:ext uri="{0D108BD9-81ED-4DB2-BD59-A6C34878D82A}">
                        <a16:rowId xmlns:a16="http://schemas.microsoft.com/office/drawing/2014/main" val="3106657534"/>
                      </a:ext>
                    </a:extLst>
                  </a:tr>
                </a:tbl>
              </a:graphicData>
            </a:graphic>
          </p:graphicFrame>
        </mc:Choice>
        <mc:Fallback xmlns="">
          <p:graphicFrame>
            <p:nvGraphicFramePr>
              <p:cNvPr id="26" name="Table 25">
                <a:extLst>
                  <a:ext uri="{FF2B5EF4-FFF2-40B4-BE49-F238E27FC236}">
                    <a16:creationId xmlns:a16="http://schemas.microsoft.com/office/drawing/2014/main" id="{6B428C55-A3E3-8A43-3770-D69DBA38C0AA}"/>
                  </a:ext>
                </a:extLst>
              </p:cNvPr>
              <p:cNvGraphicFramePr>
                <a:graphicFrameLocks noGrp="1"/>
              </p:cNvGraphicFramePr>
              <p:nvPr userDrawn="1">
                <p:extLst>
                  <p:ext uri="{D42A27DB-BD31-4B8C-83A1-F6EECF244321}">
                    <p14:modId xmlns:p14="http://schemas.microsoft.com/office/powerpoint/2010/main" val="3239611617"/>
                  </p:ext>
                </p:extLst>
              </p:nvPr>
            </p:nvGraphicFramePr>
            <p:xfrm>
              <a:off x="15944979" y="30855556"/>
              <a:ext cx="6679176" cy="3819253"/>
            </p:xfrm>
            <a:graphic>
              <a:graphicData uri="http://schemas.openxmlformats.org/drawingml/2006/table">
                <a:tbl>
                  <a:tblPr firstRow="1" bandRow="1">
                    <a:tableStyleId>{5C22544A-7EE6-4342-B048-85BDC9FD1C3A}</a:tableStyleId>
                  </a:tblPr>
                  <a:tblGrid>
                    <a:gridCol w="914271">
                      <a:extLst>
                        <a:ext uri="{9D8B030D-6E8A-4147-A177-3AD203B41FA5}">
                          <a16:colId xmlns:a16="http://schemas.microsoft.com/office/drawing/2014/main" val="3953337866"/>
                        </a:ext>
                      </a:extLst>
                    </a:gridCol>
                    <a:gridCol w="1943100">
                      <a:extLst>
                        <a:ext uri="{9D8B030D-6E8A-4147-A177-3AD203B41FA5}">
                          <a16:colId xmlns:a16="http://schemas.microsoft.com/office/drawing/2014/main" val="1465846758"/>
                        </a:ext>
                      </a:extLst>
                    </a:gridCol>
                    <a:gridCol w="1828800">
                      <a:extLst>
                        <a:ext uri="{9D8B030D-6E8A-4147-A177-3AD203B41FA5}">
                          <a16:colId xmlns:a16="http://schemas.microsoft.com/office/drawing/2014/main" val="181647628"/>
                        </a:ext>
                      </a:extLst>
                    </a:gridCol>
                    <a:gridCol w="1993005">
                      <a:extLst>
                        <a:ext uri="{9D8B030D-6E8A-4147-A177-3AD203B41FA5}">
                          <a16:colId xmlns:a16="http://schemas.microsoft.com/office/drawing/2014/main" val="1880623536"/>
                        </a:ext>
                      </a:extLst>
                    </a:gridCol>
                  </a:tblGrid>
                  <a:tr h="756984">
                    <a:tc rowSpan="5">
                      <a:txBody>
                        <a:bodyPr/>
                        <a:lstStyle/>
                        <a:p>
                          <a:pPr marL="0" marR="0" indent="0" algn="ctr" defTabSz="3511936" rtl="0" eaLnBrk="1" fontAlgn="auto" latinLnBrk="0" hangingPunct="1">
                            <a:lnSpc>
                              <a:spcPct val="100000"/>
                            </a:lnSpc>
                            <a:spcBef>
                              <a:spcPts val="0"/>
                            </a:spcBef>
                            <a:spcAft>
                              <a:spcPts val="0"/>
                            </a:spcAft>
                            <a:buClrTx/>
                            <a:buSzTx/>
                            <a:buFontTx/>
                            <a:buNone/>
                            <a:tabLst/>
                            <a:defRPr/>
                          </a:pPr>
                          <a:r>
                            <a:rPr lang="en-US" sz="2000" b="1" i="0" u="none" strike="noStrike" kern="1200" dirty="0">
                              <a:solidFill>
                                <a:srgbClr val="3F3F3F"/>
                              </a:solidFill>
                              <a:effectLst/>
                              <a:latin typeface="Bahnschrift" panose="020B0502040204020203" pitchFamily="34" charset="0"/>
                              <a:ea typeface="+mn-ea"/>
                              <a:cs typeface="Calibri" panose="020F0502020204030204" pitchFamily="34" charset="0"/>
                            </a:rPr>
                            <a:t>Sensory  evaluation</a:t>
                          </a:r>
                        </a:p>
                        <a:p>
                          <a:pPr marL="0" marR="0" lvl="0" indent="0" algn="ctr" defTabSz="3511936" rtl="0" eaLnBrk="1" fontAlgn="auto" latinLnBrk="0" hangingPunct="1">
                            <a:lnSpc>
                              <a:spcPct val="100000"/>
                            </a:lnSpc>
                            <a:spcBef>
                              <a:spcPts val="0"/>
                            </a:spcBef>
                            <a:spcAft>
                              <a:spcPts val="0"/>
                            </a:spcAft>
                            <a:buClrTx/>
                            <a:buSzTx/>
                            <a:buFontTx/>
                            <a:buNone/>
                            <a:tabLst/>
                            <a:defRPr/>
                          </a:pPr>
                          <a:r>
                            <a:rPr lang="en-US" sz="2000" b="1" i="0" u="none" strike="noStrike" kern="1200" dirty="0">
                              <a:solidFill>
                                <a:srgbClr val="3F3F3F"/>
                              </a:solidFill>
                              <a:effectLst/>
                              <a:latin typeface="Bahnschrift" panose="020B0502040204020203" pitchFamily="34" charset="0"/>
                              <a:ea typeface="+mn-ea"/>
                              <a:cs typeface="Calibri" panose="020F0502020204030204" pitchFamily="34" charset="0"/>
                            </a:rPr>
                            <a:t>S= Score for overall quality (1-9)</a:t>
                          </a:r>
                          <a:endParaRPr lang="el-GR" sz="2000" b="1" i="0" u="none" strike="noStrike" kern="1200" dirty="0">
                            <a:solidFill>
                              <a:srgbClr val="3F3F3F"/>
                            </a:solidFill>
                            <a:effectLst/>
                            <a:latin typeface="Bahnschrift" panose="020B0502040204020203" pitchFamily="34" charset="0"/>
                            <a:ea typeface="+mn-ea"/>
                            <a:cs typeface="Calibri" panose="020F0502020204030204" pitchFamily="34" charset="0"/>
                          </a:endParaRPr>
                        </a:p>
                        <a:p>
                          <a:pPr marL="0" marR="0" indent="0" algn="ctr" defTabSz="3511936" rtl="0" eaLnBrk="1" fontAlgn="auto" latinLnBrk="0" hangingPunct="1">
                            <a:lnSpc>
                              <a:spcPct val="100000"/>
                            </a:lnSpc>
                            <a:spcBef>
                              <a:spcPts val="0"/>
                            </a:spcBef>
                            <a:spcAft>
                              <a:spcPts val="0"/>
                            </a:spcAft>
                            <a:buClrTx/>
                            <a:buSzTx/>
                            <a:buFontTx/>
                            <a:buNone/>
                            <a:tabLst/>
                            <a:defRPr/>
                          </a:pPr>
                          <a:endParaRPr lang="el-GR" sz="2000" b="1" i="0" u="none" strike="noStrike" kern="1200" dirty="0">
                            <a:solidFill>
                              <a:srgbClr val="3F3F3F"/>
                            </a:solidFill>
                            <a:effectLst/>
                            <a:latin typeface="Bahnschrift" panose="020B0502040204020203" pitchFamily="34" charset="0"/>
                            <a:ea typeface="+mn-ea"/>
                            <a:cs typeface="Calibri" panose="020F0502020204030204" pitchFamily="34" charset="0"/>
                          </a:endParaRPr>
                        </a:p>
                        <a:p>
                          <a:pPr algn="ctr"/>
                          <a:endParaRPr lang="en-US" sz="2000" b="1" i="0" u="none" strike="noStrike" kern="1200" dirty="0">
                            <a:solidFill>
                              <a:srgbClr val="3F3F3F"/>
                            </a:solidFill>
                            <a:effectLst/>
                            <a:latin typeface="Bahnschrift" panose="020B0502040204020203" pitchFamily="34" charset="0"/>
                            <a:ea typeface="+mn-ea"/>
                            <a:cs typeface="Calibri" panose="020F0502020204030204" pitchFamily="34" charset="0"/>
                          </a:endParaRPr>
                        </a:p>
                      </a:txBody>
                      <a:tcPr vert="vert270">
                        <a:solidFill>
                          <a:srgbClr val="FFC000"/>
                        </a:solidFill>
                      </a:tcPr>
                    </a:tc>
                    <a:tc gridSpan="3">
                      <a:txBody>
                        <a:bodyPr/>
                        <a:lstStyle/>
                        <a:p>
                          <a:pPr marL="0" marR="0" lvl="0" indent="0" algn="l" defTabSz="740611" rtl="0" eaLnBrk="1" fontAlgn="auto" latinLnBrk="0" hangingPunct="1">
                            <a:lnSpc>
                              <a:spcPct val="113000"/>
                            </a:lnSpc>
                            <a:spcBef>
                              <a:spcPts val="0"/>
                            </a:spcBef>
                            <a:spcAft>
                              <a:spcPts val="0"/>
                            </a:spcAft>
                            <a:buClrTx/>
                            <a:buSzTx/>
                            <a:buFontTx/>
                            <a:buNone/>
                            <a:tabLst/>
                            <a:defRPr/>
                          </a:pPr>
                          <a:r>
                            <a:rPr lang="el-GR" sz="2000" b="1" i="0" u="none" strike="noStrike" kern="1200" noProof="0" dirty="0">
                              <a:solidFill>
                                <a:srgbClr val="3F3F3F"/>
                              </a:solidFill>
                              <a:effectLst/>
                              <a:latin typeface="Bahnschrift" panose="020B0502040204020203" pitchFamily="34" charset="0"/>
                              <a:ea typeface="+mn-ea"/>
                              <a:cs typeface="Calibri" panose="020F0502020204030204" pitchFamily="34" charset="0"/>
                            </a:rPr>
                            <a:t>Kinetic</a:t>
                          </a:r>
                          <a:r>
                            <a:rPr lang="en-US" sz="2000" b="1" i="0" u="none" strike="noStrike" kern="1200" noProof="0" dirty="0">
                              <a:solidFill>
                                <a:srgbClr val="3F3F3F"/>
                              </a:solidFill>
                              <a:effectLst/>
                              <a:latin typeface="Bahnschrift" panose="020B0502040204020203" pitchFamily="34" charset="0"/>
                              <a:ea typeface="+mn-ea"/>
                              <a:cs typeface="Calibri" panose="020F0502020204030204" pitchFamily="34" charset="0"/>
                            </a:rPr>
                            <a:t>  m</a:t>
                          </a:r>
                          <a:r>
                            <a:rPr lang="el-GR" sz="2000" b="1" i="0" u="none" strike="noStrike" kern="1200" noProof="0" dirty="0">
                              <a:solidFill>
                                <a:srgbClr val="3F3F3F"/>
                              </a:solidFill>
                              <a:effectLst/>
                              <a:latin typeface="Bahnschrift" panose="020B0502040204020203" pitchFamily="34" charset="0"/>
                              <a:ea typeface="+mn-ea"/>
                              <a:cs typeface="Calibri" panose="020F0502020204030204" pitchFamily="34" charset="0"/>
                            </a:rPr>
                            <a:t>odel</a:t>
                          </a:r>
                          <a:r>
                            <a:rPr lang="en-US" sz="2000" b="1" i="0" u="none" strike="noStrike" kern="1200" noProof="0" dirty="0">
                              <a:solidFill>
                                <a:srgbClr val="3F3F3F"/>
                              </a:solidFill>
                              <a:effectLst/>
                              <a:latin typeface="Bahnschrift" panose="020B0502040204020203" pitchFamily="34" charset="0"/>
                              <a:ea typeface="+mn-ea"/>
                              <a:cs typeface="Calibri" panose="020F0502020204030204" pitchFamily="34" charset="0"/>
                            </a:rPr>
                            <a:t>   s</a:t>
                          </a:r>
                          <a:r>
                            <a:rPr lang="el-GR" sz="2000" b="1" i="0" u="none" strike="noStrike" kern="1200" noProof="0" dirty="0">
                              <a:solidFill>
                                <a:srgbClr val="3F3F3F"/>
                              </a:solidFill>
                              <a:effectLst/>
                              <a:latin typeface="Bahnschrift" panose="020B0502040204020203" pitchFamily="34" charset="0"/>
                              <a:ea typeface="+mn-ea"/>
                              <a:cs typeface="Calibri" panose="020F0502020204030204" pitchFamily="34" charset="0"/>
                            </a:rPr>
                            <a:t>tructure</a:t>
                          </a:r>
                          <a:r>
                            <a:rPr lang="en-US" sz="2000" b="1" i="0" u="none" strike="noStrike" kern="1200" noProof="0" dirty="0">
                              <a:solidFill>
                                <a:srgbClr val="3F3F3F"/>
                              </a:solidFill>
                              <a:effectLst/>
                              <a:latin typeface="Bahnschrift" panose="020B0502040204020203" pitchFamily="34" charset="0"/>
                              <a:ea typeface="+mn-ea"/>
                              <a:cs typeface="Calibri" panose="020F0502020204030204" pitchFamily="34" charset="0"/>
                            </a:rPr>
                            <a:t> &amp;  </a:t>
                          </a:r>
                          <a:r>
                            <a:rPr lang="el-GR" sz="2000" b="1" i="0" u="none" strike="noStrike" kern="1200" noProof="0" dirty="0">
                              <a:solidFill>
                                <a:srgbClr val="3F3F3F"/>
                              </a:solidFill>
                              <a:effectLst/>
                              <a:latin typeface="Bahnschrift" panose="020B0502040204020203" pitchFamily="34" charset="0"/>
                              <a:ea typeface="+mn-ea"/>
                              <a:cs typeface="Calibri" panose="020F0502020204030204" pitchFamily="34" charset="0"/>
                            </a:rPr>
                            <a:t>Model</a:t>
                          </a:r>
                          <a:r>
                            <a:rPr lang="en-US" sz="2000" b="1" i="0" u="none" strike="noStrike" kern="1200" noProof="0" dirty="0">
                              <a:solidFill>
                                <a:srgbClr val="3F3F3F"/>
                              </a:solidFill>
                              <a:effectLst/>
                              <a:latin typeface="Bahnschrift" panose="020B0502040204020203" pitchFamily="34" charset="0"/>
                              <a:ea typeface="+mn-ea"/>
                              <a:cs typeface="Calibri" panose="020F0502020204030204" pitchFamily="34" charset="0"/>
                            </a:rPr>
                            <a:t> d</a:t>
                          </a:r>
                          <a:r>
                            <a:rPr lang="el-GR" sz="2000" b="1" i="0" u="none" strike="noStrike" kern="1200" noProof="0" dirty="0">
                              <a:solidFill>
                                <a:srgbClr val="3F3F3F"/>
                              </a:solidFill>
                              <a:effectLst/>
                              <a:latin typeface="Bahnschrift" panose="020B0502040204020203" pitchFamily="34" charset="0"/>
                              <a:ea typeface="+mn-ea"/>
                              <a:cs typeface="Calibri" panose="020F0502020204030204" pitchFamily="34" charset="0"/>
                            </a:rPr>
                            <a:t>ependent</a:t>
                          </a:r>
                          <a:r>
                            <a:rPr lang="en-US" sz="2000" b="1" i="0" u="none" strike="noStrike" kern="1200" noProof="0" dirty="0">
                              <a:solidFill>
                                <a:srgbClr val="3F3F3F"/>
                              </a:solidFill>
                              <a:effectLst/>
                              <a:latin typeface="Bahnschrift" panose="020B0502040204020203" pitchFamily="34" charset="0"/>
                              <a:ea typeface="+mn-ea"/>
                              <a:cs typeface="Calibri" panose="020F0502020204030204" pitchFamily="34" charset="0"/>
                            </a:rPr>
                            <a:t> </a:t>
                          </a:r>
                          <a:r>
                            <a:rPr lang="en-US" sz="2000" b="1" i="0" u="none" strike="noStrike" kern="1200" noProof="0" dirty="0" err="1">
                              <a:solidFill>
                                <a:srgbClr val="3F3F3F"/>
                              </a:solidFill>
                              <a:effectLst/>
                              <a:latin typeface="Bahnschrift" panose="020B0502040204020203" pitchFamily="34" charset="0"/>
                              <a:ea typeface="+mn-ea"/>
                              <a:cs typeface="Calibri" panose="020F0502020204030204" pitchFamily="34" charset="0"/>
                            </a:rPr>
                            <a:t>va</a:t>
                          </a:r>
                          <a:r>
                            <a:rPr lang="el-GR" sz="2000" b="1" i="0" u="none" strike="noStrike" kern="1200" noProof="0" dirty="0">
                              <a:solidFill>
                                <a:srgbClr val="3F3F3F"/>
                              </a:solidFill>
                              <a:effectLst/>
                              <a:latin typeface="Bahnschrift" panose="020B0502040204020203" pitchFamily="34" charset="0"/>
                              <a:ea typeface="+mn-ea"/>
                              <a:cs typeface="Calibri" panose="020F0502020204030204" pitchFamily="34" charset="0"/>
                            </a:rPr>
                            <a:t>riables</a:t>
                          </a:r>
                        </a:p>
                      </a:txBody>
                      <a:tcPr>
                        <a:solidFill>
                          <a:srgbClr val="FF9999"/>
                        </a:solidFill>
                      </a:tcPr>
                    </a:tc>
                    <a:tc hMerge="1">
                      <a:txBody>
                        <a:bodyPr/>
                        <a:lstStyle/>
                        <a:p>
                          <a:pPr algn="l">
                            <a:lnSpc>
                              <a:spcPct val="113000"/>
                            </a:lnSpc>
                          </a:pPr>
                          <a:endParaRPr lang="en-US" sz="2200" b="1" kern="1200" dirty="0">
                            <a:solidFill>
                              <a:srgbClr val="663300"/>
                            </a:solidFill>
                            <a:effectLst/>
                            <a:latin typeface="Arial" panose="020B0604020202020204" pitchFamily="34" charset="0"/>
                            <a:ea typeface="+mn-ea"/>
                            <a:cs typeface="Arial" panose="020B0604020202020204" pitchFamily="34" charset="0"/>
                          </a:endParaRPr>
                        </a:p>
                      </a:txBody>
                      <a:tcPr>
                        <a:solidFill>
                          <a:srgbClr val="FF9999"/>
                        </a:solidFill>
                      </a:tcPr>
                    </a:tc>
                    <a:tc hMerge="1">
                      <a:txBody>
                        <a:bodyPr/>
                        <a:lstStyle/>
                        <a:p>
                          <a:pPr algn="l">
                            <a:lnSpc>
                              <a:spcPct val="113000"/>
                            </a:lnSpc>
                          </a:pPr>
                          <a:endParaRPr lang="en-US" sz="2200" b="1" kern="1200" dirty="0">
                            <a:solidFill>
                              <a:srgbClr val="663300"/>
                            </a:solidFill>
                            <a:effectLst/>
                            <a:latin typeface="Arial" panose="020B0604020202020204" pitchFamily="34" charset="0"/>
                            <a:ea typeface="+mn-ea"/>
                            <a:cs typeface="Arial" panose="020B0604020202020204" pitchFamily="34" charset="0"/>
                          </a:endParaRPr>
                        </a:p>
                      </a:txBody>
                      <a:tcPr>
                        <a:solidFill>
                          <a:srgbClr val="FF9999"/>
                        </a:solidFill>
                      </a:tcPr>
                    </a:tc>
                    <a:extLst>
                      <a:ext uri="{0D108BD9-81ED-4DB2-BD59-A6C34878D82A}">
                        <a16:rowId xmlns:a16="http://schemas.microsoft.com/office/drawing/2014/main" val="925456273"/>
                      </a:ext>
                    </a:extLst>
                  </a:tr>
                  <a:tr h="405448">
                    <a:tc vMerge="1">
                      <a:txBody>
                        <a:bodyPr/>
                        <a:lstStyle/>
                        <a:p>
                          <a:endParaRPr lang="en-US"/>
                        </a:p>
                      </a:txBody>
                      <a:tcPr/>
                    </a:tc>
                    <a:tc gridSpan="3">
                      <a:txBody>
                        <a:bodyPr/>
                        <a:lstStyle/>
                        <a:p>
                          <a:endParaRPr lang="el-GR"/>
                        </a:p>
                      </a:txBody>
                      <a:tcPr>
                        <a:blipFill>
                          <a:blip r:embed="rId8"/>
                          <a:stretch>
                            <a:fillRect l="-15945" t="-188060" r="-422" b="-661194"/>
                          </a:stretch>
                        </a:blipFill>
                      </a:tcPr>
                    </a:tc>
                    <a:tc hMerge="1">
                      <a:txBody>
                        <a:bodyPr/>
                        <a:lstStyle/>
                        <a:p>
                          <a:pPr algn="l">
                            <a:lnSpc>
                              <a:spcPct val="113000"/>
                            </a:lnSpc>
                          </a:pPr>
                          <a:endParaRPr lang="en-US" sz="2200" b="1" kern="1200" dirty="0">
                            <a:solidFill>
                              <a:srgbClr val="663300"/>
                            </a:solidFill>
                            <a:effectLst/>
                            <a:latin typeface="Arial" panose="020B0604020202020204" pitchFamily="34" charset="0"/>
                            <a:ea typeface="+mn-ea"/>
                            <a:cs typeface="Arial" panose="020B0604020202020204" pitchFamily="34" charset="0"/>
                          </a:endParaRPr>
                        </a:p>
                      </a:txBody>
                      <a:tcPr>
                        <a:solidFill>
                          <a:srgbClr val="FF9999"/>
                        </a:solidFill>
                      </a:tcPr>
                    </a:tc>
                    <a:tc hMerge="1">
                      <a:txBody>
                        <a:bodyPr/>
                        <a:lstStyle/>
                        <a:p>
                          <a:pPr algn="l">
                            <a:lnSpc>
                              <a:spcPct val="113000"/>
                            </a:lnSpc>
                          </a:pPr>
                          <a:endParaRPr lang="en-US" sz="2200" b="1" kern="1200" dirty="0">
                            <a:solidFill>
                              <a:srgbClr val="663300"/>
                            </a:solidFill>
                            <a:effectLst/>
                            <a:latin typeface="Arial" panose="020B0604020202020204" pitchFamily="34" charset="0"/>
                            <a:ea typeface="+mn-ea"/>
                            <a:cs typeface="Arial" panose="020B0604020202020204" pitchFamily="34" charset="0"/>
                          </a:endParaRPr>
                        </a:p>
                      </a:txBody>
                      <a:tcPr>
                        <a:solidFill>
                          <a:srgbClr val="FF9999"/>
                        </a:solidFill>
                      </a:tcPr>
                    </a:tc>
                    <a:extLst>
                      <a:ext uri="{0D108BD9-81ED-4DB2-BD59-A6C34878D82A}">
                        <a16:rowId xmlns:a16="http://schemas.microsoft.com/office/drawing/2014/main" val="2893734757"/>
                      </a:ext>
                    </a:extLst>
                  </a:tr>
                  <a:tr h="796608">
                    <a:tc vMerge="1">
                      <a:txBody>
                        <a:bodyPr/>
                        <a:lstStyle/>
                        <a:p>
                          <a:endParaRPr lang="en-US"/>
                        </a:p>
                      </a:txBody>
                      <a:tcPr/>
                    </a:tc>
                    <a:tc gridSpan="3">
                      <a:txBody>
                        <a:bodyPr/>
                        <a:lstStyle/>
                        <a:p>
                          <a:endParaRPr lang="el-GR"/>
                        </a:p>
                      </a:txBody>
                      <a:tcPr>
                        <a:blipFill>
                          <a:blip r:embed="rId8"/>
                          <a:stretch>
                            <a:fillRect l="-15945" t="-147328" r="-422" b="-238168"/>
                          </a:stretch>
                        </a:blipFill>
                      </a:tcPr>
                    </a:tc>
                    <a:tc hMerge="1">
                      <a:txBody>
                        <a:bodyPr/>
                        <a:lstStyle/>
                        <a:p>
                          <a:pPr algn="l">
                            <a:lnSpc>
                              <a:spcPct val="113000"/>
                            </a:lnSpc>
                          </a:pPr>
                          <a:endParaRPr lang="en-US" sz="2200" b="1" kern="1200" dirty="0">
                            <a:solidFill>
                              <a:srgbClr val="663300"/>
                            </a:solidFill>
                            <a:effectLst/>
                            <a:latin typeface="Arial" panose="020B0604020202020204" pitchFamily="34" charset="0"/>
                            <a:ea typeface="+mn-ea"/>
                            <a:cs typeface="Arial" panose="020B0604020202020204" pitchFamily="34" charset="0"/>
                          </a:endParaRPr>
                        </a:p>
                      </a:txBody>
                      <a:tcPr>
                        <a:solidFill>
                          <a:srgbClr val="FF9999"/>
                        </a:solidFill>
                      </a:tcPr>
                    </a:tc>
                    <a:tc hMerge="1">
                      <a:txBody>
                        <a:bodyPr/>
                        <a:lstStyle/>
                        <a:p>
                          <a:pPr algn="l">
                            <a:lnSpc>
                              <a:spcPct val="113000"/>
                            </a:lnSpc>
                          </a:pPr>
                          <a:endParaRPr lang="en-US" sz="2200" b="1" kern="1200" dirty="0">
                            <a:solidFill>
                              <a:srgbClr val="663300"/>
                            </a:solidFill>
                            <a:effectLst/>
                            <a:latin typeface="Arial" panose="020B0604020202020204" pitchFamily="34" charset="0"/>
                            <a:ea typeface="+mn-ea"/>
                            <a:cs typeface="Arial" panose="020B0604020202020204" pitchFamily="34" charset="0"/>
                          </a:endParaRPr>
                        </a:p>
                      </a:txBody>
                      <a:tcPr>
                        <a:solidFill>
                          <a:srgbClr val="FF9999"/>
                        </a:solidFill>
                      </a:tcPr>
                    </a:tc>
                    <a:extLst>
                      <a:ext uri="{0D108BD9-81ED-4DB2-BD59-A6C34878D82A}">
                        <a16:rowId xmlns:a16="http://schemas.microsoft.com/office/drawing/2014/main" val="4199191232"/>
                      </a:ext>
                    </a:extLst>
                  </a:tr>
                  <a:tr h="371031">
                    <a:tc vMerge="1">
                      <a:txBody>
                        <a:bodyPr/>
                        <a:lstStyle/>
                        <a:p>
                          <a:endParaRPr lang="en-US"/>
                        </a:p>
                      </a:txBody>
                      <a:tcPr/>
                    </a:tc>
                    <a:tc>
                      <a:txBody>
                        <a:bodyPr/>
                        <a:lstStyle/>
                        <a:p>
                          <a:pPr algn="l">
                            <a:lnSpc>
                              <a:spcPct val="113000"/>
                            </a:lnSpc>
                          </a:pP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0% BSG</a:t>
                          </a:r>
                        </a:p>
                      </a:txBody>
                      <a:tcPr>
                        <a:solidFill>
                          <a:srgbClr val="FFD7AF"/>
                        </a:solidFill>
                      </a:tcPr>
                    </a:tc>
                    <a:tc>
                      <a:txBody>
                        <a:bodyPr/>
                        <a:lstStyle/>
                        <a:p>
                          <a:pPr algn="l">
                            <a:lnSpc>
                              <a:spcPct val="113000"/>
                            </a:lnSpc>
                          </a:pP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15% BSG</a:t>
                          </a:r>
                        </a:p>
                      </a:txBody>
                      <a:tcPr>
                        <a:solidFill>
                          <a:srgbClr val="FFD7AF"/>
                        </a:solidFill>
                      </a:tcPr>
                    </a:tc>
                    <a:tc>
                      <a:txBody>
                        <a:bodyPr/>
                        <a:lstStyle/>
                        <a:p>
                          <a:pPr algn="l">
                            <a:lnSpc>
                              <a:spcPct val="113000"/>
                            </a:lnSpc>
                          </a:pP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30% BSG</a:t>
                          </a:r>
                        </a:p>
                      </a:txBody>
                      <a:tcPr>
                        <a:solidFill>
                          <a:srgbClr val="FFD7AF"/>
                        </a:solidFill>
                      </a:tcPr>
                    </a:tc>
                    <a:extLst>
                      <a:ext uri="{0D108BD9-81ED-4DB2-BD59-A6C34878D82A}">
                        <a16:rowId xmlns:a16="http://schemas.microsoft.com/office/drawing/2014/main" val="553371886"/>
                      </a:ext>
                    </a:extLst>
                  </a:tr>
                  <a:tr h="1489182">
                    <a:tc vMerge="1">
                      <a:txBody>
                        <a:bodyPr/>
                        <a:lstStyle/>
                        <a:p>
                          <a:endParaRPr dirty="0"/>
                        </a:p>
                      </a:txBody>
                      <a:tcPr vert="vert270">
                        <a:solidFill>
                          <a:srgbClr val="FFC000"/>
                        </a:solidFill>
                      </a:tcPr>
                    </a:tc>
                    <a:tc>
                      <a:txBody>
                        <a:bodyPr/>
                        <a:lstStyle/>
                        <a:p>
                          <a:pPr algn="l">
                            <a:lnSpc>
                              <a:spcPct val="113000"/>
                            </a:lnSpc>
                          </a:pPr>
                          <a:r>
                            <a:rPr lang="en-US" sz="1800" b="0" i="0" u="none" strike="noStrike" kern="1200" dirty="0" err="1">
                              <a:solidFill>
                                <a:srgbClr val="3F3F3F"/>
                              </a:solidFill>
                              <a:effectLst/>
                              <a:latin typeface="Bahnschrift" panose="020B0502040204020203" pitchFamily="34" charset="0"/>
                              <a:ea typeface="+mn-ea"/>
                              <a:cs typeface="Calibri" panose="020F0502020204030204" pitchFamily="34" charset="0"/>
                            </a:rPr>
                            <a:t>E</a:t>
                          </a:r>
                          <a:r>
                            <a:rPr lang="en-US" sz="1400" b="0" i="0" u="none" strike="noStrike" kern="1200" dirty="0" err="1">
                              <a:solidFill>
                                <a:srgbClr val="3F3F3F"/>
                              </a:solidFill>
                              <a:effectLst/>
                              <a:latin typeface="Bahnschrift" panose="020B0502040204020203" pitchFamily="34" charset="0"/>
                              <a:ea typeface="+mn-ea"/>
                              <a:cs typeface="Calibri" panose="020F0502020204030204" pitchFamily="34" charset="0"/>
                            </a:rPr>
                            <a:t>a</a:t>
                          </a: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 </a:t>
                          </a:r>
                          <a:r>
                            <a:rPr lang="el-GR" sz="1800" b="0" i="0" u="none" strike="noStrike" kern="1200" dirty="0">
                              <a:solidFill>
                                <a:srgbClr val="3F3F3F"/>
                              </a:solidFill>
                              <a:effectLst/>
                              <a:latin typeface="Bahnschrift" panose="020B0502040204020203" pitchFamily="34" charset="0"/>
                              <a:ea typeface="+mn-ea"/>
                              <a:cs typeface="Calibri" panose="020F0502020204030204" pitchFamily="34" charset="0"/>
                            </a:rPr>
                            <a:t>3</a:t>
                          </a: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a:t>
                          </a:r>
                          <a:r>
                            <a:rPr lang="el-GR" sz="1800" b="0" i="0" u="none" strike="noStrike" kern="1200" dirty="0">
                              <a:solidFill>
                                <a:srgbClr val="3F3F3F"/>
                              </a:solidFill>
                              <a:effectLst/>
                              <a:latin typeface="Bahnschrift" panose="020B0502040204020203" pitchFamily="34" charset="0"/>
                              <a:ea typeface="+mn-ea"/>
                              <a:cs typeface="Calibri" panose="020F0502020204030204" pitchFamily="34" charset="0"/>
                            </a:rPr>
                            <a:t>56 </a:t>
                          </a: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kJ/mol</a:t>
                          </a:r>
                          <a:endParaRPr lang="el-GR" sz="1800" b="0" i="0" u="none" strike="noStrike" kern="1200" dirty="0">
                            <a:solidFill>
                              <a:srgbClr val="3F3F3F"/>
                            </a:solidFill>
                            <a:effectLst/>
                            <a:latin typeface="Bahnschrift" panose="020B0502040204020203" pitchFamily="34" charset="0"/>
                            <a:ea typeface="+mn-ea"/>
                            <a:cs typeface="Calibri" panose="020F0502020204030204" pitchFamily="34" charset="0"/>
                          </a:endParaRPr>
                        </a:p>
                        <a:p>
                          <a:pPr algn="l">
                            <a:lnSpc>
                              <a:spcPct val="113000"/>
                            </a:lnSpc>
                          </a:pPr>
                          <a:r>
                            <a:rPr lang="en-US" sz="1800" b="0" i="0" u="none" strike="noStrike" kern="1200" dirty="0" err="1">
                              <a:solidFill>
                                <a:srgbClr val="3F3F3F"/>
                              </a:solidFill>
                              <a:effectLst/>
                              <a:latin typeface="Bahnschrift" panose="020B0502040204020203" pitchFamily="34" charset="0"/>
                              <a:ea typeface="+mn-ea"/>
                              <a:cs typeface="Calibri" panose="020F0502020204030204" pitchFamily="34" charset="0"/>
                            </a:rPr>
                            <a:t>k</a:t>
                          </a:r>
                          <a:r>
                            <a:rPr lang="en-US" sz="1400" b="0" i="0" u="none" strike="noStrike" kern="1200" dirty="0" err="1">
                              <a:solidFill>
                                <a:srgbClr val="3F3F3F"/>
                              </a:solidFill>
                              <a:effectLst/>
                              <a:latin typeface="Bahnschrift" panose="020B0502040204020203" pitchFamily="34" charset="0"/>
                              <a:ea typeface="+mn-ea"/>
                              <a:cs typeface="Calibri" panose="020F0502020204030204" pitchFamily="34" charset="0"/>
                            </a:rPr>
                            <a:t>ref</a:t>
                          </a: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 </a:t>
                          </a:r>
                          <a:r>
                            <a:rPr lang="el-GR" sz="1800" b="0" i="0" u="none" strike="noStrike" kern="1200" dirty="0">
                              <a:solidFill>
                                <a:srgbClr val="3F3F3F"/>
                              </a:solidFill>
                              <a:effectLst/>
                              <a:latin typeface="Bahnschrift" panose="020B0502040204020203" pitchFamily="34" charset="0"/>
                              <a:ea typeface="+mn-ea"/>
                              <a:cs typeface="Calibri" panose="020F0502020204030204" pitchFamily="34" charset="0"/>
                            </a:rPr>
                            <a:t>0</a:t>
                          </a: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a:t>
                          </a:r>
                          <a:r>
                            <a:rPr lang="el-GR" sz="1800" b="0" i="0" u="none" strike="noStrike" kern="1200" dirty="0">
                              <a:solidFill>
                                <a:srgbClr val="3F3F3F"/>
                              </a:solidFill>
                              <a:effectLst/>
                              <a:latin typeface="Bahnschrift" panose="020B0502040204020203" pitchFamily="34" charset="0"/>
                              <a:ea typeface="+mn-ea"/>
                              <a:cs typeface="Calibri" panose="020F0502020204030204" pitchFamily="34" charset="0"/>
                            </a:rPr>
                            <a:t>3817</a:t>
                          </a: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 d</a:t>
                          </a:r>
                          <a:r>
                            <a:rPr lang="en-US" sz="1800" b="0" i="0" u="none" strike="noStrike" kern="1200" baseline="30000" dirty="0">
                              <a:solidFill>
                                <a:srgbClr val="3F3F3F"/>
                              </a:solidFill>
                              <a:effectLst/>
                              <a:latin typeface="Bahnschrift" panose="020B0502040204020203" pitchFamily="34" charset="0"/>
                              <a:ea typeface="+mn-ea"/>
                              <a:cs typeface="Calibri" panose="020F0502020204030204" pitchFamily="34" charset="0"/>
                            </a:rPr>
                            <a:t>-1</a:t>
                          </a:r>
                        </a:p>
                        <a:p>
                          <a:pPr algn="l">
                            <a:lnSpc>
                              <a:spcPct val="113000"/>
                            </a:lnSpc>
                          </a:pP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a:t>
                          </a:r>
                          <a:r>
                            <a:rPr lang="en-US" sz="1800" b="0" i="0" u="none" strike="noStrike" kern="1200" dirty="0" err="1">
                              <a:solidFill>
                                <a:srgbClr val="3F3F3F"/>
                              </a:solidFill>
                              <a:effectLst/>
                              <a:latin typeface="Bahnschrift" panose="020B0502040204020203" pitchFamily="34" charset="0"/>
                              <a:ea typeface="+mn-ea"/>
                              <a:cs typeface="Calibri" panose="020F0502020204030204" pitchFamily="34" charset="0"/>
                            </a:rPr>
                            <a:t>T</a:t>
                          </a:r>
                          <a:r>
                            <a:rPr lang="en-US" sz="1400" b="0" i="0" u="none" strike="noStrike" kern="1200" dirty="0" err="1">
                              <a:solidFill>
                                <a:srgbClr val="3F3F3F"/>
                              </a:solidFill>
                              <a:effectLst/>
                              <a:latin typeface="Bahnschrift" panose="020B0502040204020203" pitchFamily="34" charset="0"/>
                              <a:ea typeface="+mn-ea"/>
                              <a:cs typeface="Calibri" panose="020F0502020204030204" pitchFamily="34" charset="0"/>
                            </a:rPr>
                            <a:t>ref</a:t>
                          </a: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=25°C)</a:t>
                          </a:r>
                        </a:p>
                      </a:txBody>
                      <a:tcPr>
                        <a:solidFill>
                          <a:srgbClr val="FFD7AF"/>
                        </a:solidFill>
                      </a:tcPr>
                    </a:tc>
                    <a:tc>
                      <a:txBody>
                        <a:bodyPr/>
                        <a:lstStyle/>
                        <a:p>
                          <a:pPr algn="l">
                            <a:lnSpc>
                              <a:spcPct val="113000"/>
                            </a:lnSpc>
                          </a:pPr>
                          <a:r>
                            <a:rPr lang="en-US" sz="1800" b="0" i="0" u="none" strike="noStrike" kern="1200" dirty="0" err="1">
                              <a:solidFill>
                                <a:srgbClr val="3F3F3F"/>
                              </a:solidFill>
                              <a:effectLst/>
                              <a:latin typeface="Bahnschrift" panose="020B0502040204020203" pitchFamily="34" charset="0"/>
                              <a:ea typeface="+mn-ea"/>
                              <a:cs typeface="Calibri" panose="020F0502020204030204" pitchFamily="34" charset="0"/>
                            </a:rPr>
                            <a:t>E</a:t>
                          </a:r>
                          <a:r>
                            <a:rPr lang="en-US" sz="1400" b="0" i="0" u="none" strike="noStrike" kern="1200" dirty="0" err="1">
                              <a:solidFill>
                                <a:srgbClr val="3F3F3F"/>
                              </a:solidFill>
                              <a:effectLst/>
                              <a:latin typeface="Bahnschrift" panose="020B0502040204020203" pitchFamily="34" charset="0"/>
                              <a:ea typeface="+mn-ea"/>
                              <a:cs typeface="Calibri" panose="020F0502020204030204" pitchFamily="34" charset="0"/>
                            </a:rPr>
                            <a:t>a</a:t>
                          </a: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 </a:t>
                          </a:r>
                          <a:r>
                            <a:rPr lang="el-GR" sz="1800" b="0" i="0" u="none" strike="noStrike" kern="1200" dirty="0">
                              <a:solidFill>
                                <a:srgbClr val="3F3F3F"/>
                              </a:solidFill>
                              <a:effectLst/>
                              <a:latin typeface="Bahnschrift" panose="020B0502040204020203" pitchFamily="34" charset="0"/>
                              <a:ea typeface="+mn-ea"/>
                              <a:cs typeface="Calibri" panose="020F0502020204030204" pitchFamily="34" charset="0"/>
                            </a:rPr>
                            <a:t>31</a:t>
                          </a: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a:t>
                          </a:r>
                          <a:r>
                            <a:rPr lang="el-GR" sz="1800" b="0" i="0" u="none" strike="noStrike" kern="1200" dirty="0">
                              <a:solidFill>
                                <a:srgbClr val="3F3F3F"/>
                              </a:solidFill>
                              <a:effectLst/>
                              <a:latin typeface="Bahnschrift" panose="020B0502040204020203" pitchFamily="34" charset="0"/>
                              <a:ea typeface="+mn-ea"/>
                              <a:cs typeface="Calibri" panose="020F0502020204030204" pitchFamily="34" charset="0"/>
                            </a:rPr>
                            <a:t>6</a:t>
                          </a: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 kJ/mol</a:t>
                          </a:r>
                          <a:endParaRPr lang="el-GR" sz="1800" b="0" i="0" u="none" strike="noStrike" kern="1200" dirty="0">
                            <a:solidFill>
                              <a:srgbClr val="3F3F3F"/>
                            </a:solidFill>
                            <a:effectLst/>
                            <a:latin typeface="Bahnschrift" panose="020B0502040204020203" pitchFamily="34" charset="0"/>
                            <a:ea typeface="+mn-ea"/>
                            <a:cs typeface="Calibri" panose="020F0502020204030204" pitchFamily="34" charset="0"/>
                          </a:endParaRPr>
                        </a:p>
                        <a:p>
                          <a:pPr algn="l">
                            <a:lnSpc>
                              <a:spcPct val="113000"/>
                            </a:lnSpc>
                          </a:pPr>
                          <a:r>
                            <a:rPr lang="en-US" sz="1800" b="0" i="0" u="none" strike="noStrike" kern="1200" dirty="0" err="1">
                              <a:solidFill>
                                <a:srgbClr val="3F3F3F"/>
                              </a:solidFill>
                              <a:effectLst/>
                              <a:latin typeface="Bahnschrift" panose="020B0502040204020203" pitchFamily="34" charset="0"/>
                              <a:ea typeface="+mn-ea"/>
                              <a:cs typeface="Calibri" panose="020F0502020204030204" pitchFamily="34" charset="0"/>
                            </a:rPr>
                            <a:t>k</a:t>
                          </a:r>
                          <a:r>
                            <a:rPr lang="en-US" sz="1400" b="0" i="0" u="none" strike="noStrike" kern="1200" dirty="0" err="1">
                              <a:solidFill>
                                <a:srgbClr val="3F3F3F"/>
                              </a:solidFill>
                              <a:effectLst/>
                              <a:latin typeface="Bahnschrift" panose="020B0502040204020203" pitchFamily="34" charset="0"/>
                              <a:ea typeface="+mn-ea"/>
                              <a:cs typeface="Calibri" panose="020F0502020204030204" pitchFamily="34" charset="0"/>
                            </a:rPr>
                            <a:t>ref</a:t>
                          </a: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 </a:t>
                          </a:r>
                          <a:r>
                            <a:rPr lang="el-GR" sz="1800" b="0" i="0" u="none" strike="noStrike" kern="1200" dirty="0">
                              <a:solidFill>
                                <a:srgbClr val="3F3F3F"/>
                              </a:solidFill>
                              <a:effectLst/>
                              <a:latin typeface="Bahnschrift" panose="020B0502040204020203" pitchFamily="34" charset="0"/>
                              <a:ea typeface="+mn-ea"/>
                              <a:cs typeface="Calibri" panose="020F0502020204030204" pitchFamily="34" charset="0"/>
                            </a:rPr>
                            <a:t>0</a:t>
                          </a: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a:t>
                          </a:r>
                          <a:r>
                            <a:rPr lang="el-GR" sz="1800" b="0" i="0" u="none" strike="noStrike" kern="1200" dirty="0">
                              <a:solidFill>
                                <a:srgbClr val="3F3F3F"/>
                              </a:solidFill>
                              <a:effectLst/>
                              <a:latin typeface="Bahnschrift" panose="020B0502040204020203" pitchFamily="34" charset="0"/>
                              <a:ea typeface="+mn-ea"/>
                              <a:cs typeface="Calibri" panose="020F0502020204030204" pitchFamily="34" charset="0"/>
                            </a:rPr>
                            <a:t>3183 </a:t>
                          </a: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d</a:t>
                          </a:r>
                          <a:r>
                            <a:rPr lang="en-US" sz="1800" b="0" i="0" u="none" strike="noStrike" kern="1200" baseline="30000" dirty="0">
                              <a:solidFill>
                                <a:srgbClr val="3F3F3F"/>
                              </a:solidFill>
                              <a:effectLst/>
                              <a:latin typeface="Bahnschrift" panose="020B0502040204020203" pitchFamily="34" charset="0"/>
                              <a:ea typeface="+mn-ea"/>
                              <a:cs typeface="Calibri" panose="020F0502020204030204" pitchFamily="34" charset="0"/>
                            </a:rPr>
                            <a:t>-1</a:t>
                          </a: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 </a:t>
                          </a:r>
                        </a:p>
                        <a:p>
                          <a:pPr algn="l">
                            <a:lnSpc>
                              <a:spcPct val="113000"/>
                            </a:lnSpc>
                          </a:pP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a:t>
                          </a:r>
                          <a:r>
                            <a:rPr lang="en-US" sz="1800" b="0" i="0" u="none" strike="noStrike" kern="1200" dirty="0" err="1">
                              <a:solidFill>
                                <a:srgbClr val="3F3F3F"/>
                              </a:solidFill>
                              <a:effectLst/>
                              <a:latin typeface="Bahnschrift" panose="020B0502040204020203" pitchFamily="34" charset="0"/>
                              <a:ea typeface="+mn-ea"/>
                              <a:cs typeface="Calibri" panose="020F0502020204030204" pitchFamily="34" charset="0"/>
                            </a:rPr>
                            <a:t>T</a:t>
                          </a:r>
                          <a:r>
                            <a:rPr lang="en-US" sz="1400" b="0" i="0" u="none" strike="noStrike" kern="1200" dirty="0" err="1">
                              <a:solidFill>
                                <a:srgbClr val="3F3F3F"/>
                              </a:solidFill>
                              <a:effectLst/>
                              <a:latin typeface="Bahnschrift" panose="020B0502040204020203" pitchFamily="34" charset="0"/>
                              <a:ea typeface="+mn-ea"/>
                              <a:cs typeface="Calibri" panose="020F0502020204030204" pitchFamily="34" charset="0"/>
                            </a:rPr>
                            <a:t>ref</a:t>
                          </a: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=25°C)</a:t>
                          </a:r>
                        </a:p>
                      </a:txBody>
                      <a:tcPr>
                        <a:solidFill>
                          <a:srgbClr val="FFD7AF"/>
                        </a:solidFill>
                      </a:tcPr>
                    </a:tc>
                    <a:tc>
                      <a:txBody>
                        <a:bodyPr/>
                        <a:lstStyle/>
                        <a:p>
                          <a:pPr algn="l">
                            <a:lnSpc>
                              <a:spcPct val="113000"/>
                            </a:lnSpc>
                          </a:pPr>
                          <a:r>
                            <a:rPr lang="en-US" sz="1800" b="0" i="0" u="none" strike="noStrike" kern="1200" dirty="0" err="1">
                              <a:solidFill>
                                <a:srgbClr val="3F3F3F"/>
                              </a:solidFill>
                              <a:effectLst/>
                              <a:latin typeface="Bahnschrift" panose="020B0502040204020203" pitchFamily="34" charset="0"/>
                              <a:ea typeface="+mn-ea"/>
                              <a:cs typeface="Calibri" panose="020F0502020204030204" pitchFamily="34" charset="0"/>
                            </a:rPr>
                            <a:t>E</a:t>
                          </a:r>
                          <a:r>
                            <a:rPr lang="en-US" sz="1400" b="0" i="0" u="none" strike="noStrike" kern="1200" dirty="0" err="1">
                              <a:solidFill>
                                <a:srgbClr val="3F3F3F"/>
                              </a:solidFill>
                              <a:effectLst/>
                              <a:latin typeface="Bahnschrift" panose="020B0502040204020203" pitchFamily="34" charset="0"/>
                              <a:ea typeface="+mn-ea"/>
                              <a:cs typeface="Calibri" panose="020F0502020204030204" pitchFamily="34" charset="0"/>
                            </a:rPr>
                            <a:t>a</a:t>
                          </a: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 </a:t>
                          </a:r>
                          <a:r>
                            <a:rPr lang="el-GR" sz="1800" b="0" i="0" u="none" strike="noStrike" kern="1200" dirty="0">
                              <a:solidFill>
                                <a:srgbClr val="3F3F3F"/>
                              </a:solidFill>
                              <a:effectLst/>
                              <a:latin typeface="Bahnschrift" panose="020B0502040204020203" pitchFamily="34" charset="0"/>
                              <a:ea typeface="+mn-ea"/>
                              <a:cs typeface="Calibri" panose="020F0502020204030204" pitchFamily="34" charset="0"/>
                            </a:rPr>
                            <a:t>9</a:t>
                          </a: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a:t>
                          </a:r>
                          <a:r>
                            <a:rPr lang="el-GR" sz="1800" b="0" i="0" u="none" strike="noStrike" kern="1200" dirty="0">
                              <a:solidFill>
                                <a:srgbClr val="3F3F3F"/>
                              </a:solidFill>
                              <a:effectLst/>
                              <a:latin typeface="Bahnschrift" panose="020B0502040204020203" pitchFamily="34" charset="0"/>
                              <a:ea typeface="+mn-ea"/>
                              <a:cs typeface="Calibri" panose="020F0502020204030204" pitchFamily="34" charset="0"/>
                            </a:rPr>
                            <a:t>69 κ</a:t>
                          </a: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J/mol</a:t>
                          </a:r>
                          <a:endParaRPr lang="el-GR" sz="1800" b="0" i="0" u="none" strike="noStrike" kern="1200" dirty="0">
                            <a:solidFill>
                              <a:srgbClr val="3F3F3F"/>
                            </a:solidFill>
                            <a:effectLst/>
                            <a:latin typeface="Bahnschrift" panose="020B0502040204020203" pitchFamily="34" charset="0"/>
                            <a:ea typeface="+mn-ea"/>
                            <a:cs typeface="Calibri" panose="020F0502020204030204" pitchFamily="34" charset="0"/>
                          </a:endParaRPr>
                        </a:p>
                        <a:p>
                          <a:pPr algn="l">
                            <a:lnSpc>
                              <a:spcPct val="113000"/>
                            </a:lnSpc>
                          </a:pPr>
                          <a:r>
                            <a:rPr lang="en-US" sz="1800" b="0" i="0" u="none" strike="noStrike" kern="1200" dirty="0" err="1">
                              <a:solidFill>
                                <a:srgbClr val="3F3F3F"/>
                              </a:solidFill>
                              <a:effectLst/>
                              <a:latin typeface="Bahnschrift" panose="020B0502040204020203" pitchFamily="34" charset="0"/>
                              <a:ea typeface="+mn-ea"/>
                              <a:cs typeface="Calibri" panose="020F0502020204030204" pitchFamily="34" charset="0"/>
                            </a:rPr>
                            <a:t>k</a:t>
                          </a:r>
                          <a:r>
                            <a:rPr lang="en-US" sz="1400" b="0" i="0" u="none" strike="noStrike" kern="1200" dirty="0" err="1">
                              <a:solidFill>
                                <a:srgbClr val="3F3F3F"/>
                              </a:solidFill>
                              <a:effectLst/>
                              <a:latin typeface="Bahnschrift" panose="020B0502040204020203" pitchFamily="34" charset="0"/>
                              <a:ea typeface="+mn-ea"/>
                              <a:cs typeface="Calibri" panose="020F0502020204030204" pitchFamily="34" charset="0"/>
                            </a:rPr>
                            <a:t>ref</a:t>
                          </a: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 0.534 d</a:t>
                          </a:r>
                          <a:r>
                            <a:rPr lang="en-US" sz="1800" b="0" i="0" u="none" strike="noStrike" kern="1200" baseline="30000" dirty="0">
                              <a:solidFill>
                                <a:srgbClr val="3F3F3F"/>
                              </a:solidFill>
                              <a:effectLst/>
                              <a:latin typeface="Bahnschrift" panose="020B0502040204020203" pitchFamily="34" charset="0"/>
                              <a:ea typeface="+mn-ea"/>
                              <a:cs typeface="Calibri" panose="020F0502020204030204" pitchFamily="34" charset="0"/>
                            </a:rPr>
                            <a:t>-1</a:t>
                          </a:r>
                          <a:endPar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endParaRPr>
                        </a:p>
                        <a:p>
                          <a:pPr algn="l">
                            <a:lnSpc>
                              <a:spcPct val="113000"/>
                            </a:lnSpc>
                          </a:pP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a:t>
                          </a:r>
                          <a:r>
                            <a:rPr lang="en-US" sz="1800" b="0" i="0" u="none" strike="noStrike" kern="1200" dirty="0" err="1">
                              <a:solidFill>
                                <a:srgbClr val="3F3F3F"/>
                              </a:solidFill>
                              <a:effectLst/>
                              <a:latin typeface="Bahnschrift" panose="020B0502040204020203" pitchFamily="34" charset="0"/>
                              <a:ea typeface="+mn-ea"/>
                              <a:cs typeface="Calibri" panose="020F0502020204030204" pitchFamily="34" charset="0"/>
                            </a:rPr>
                            <a:t>T</a:t>
                          </a:r>
                          <a:r>
                            <a:rPr lang="en-US" sz="1400" b="0" i="0" u="none" strike="noStrike" kern="1200" dirty="0" err="1">
                              <a:solidFill>
                                <a:srgbClr val="3F3F3F"/>
                              </a:solidFill>
                              <a:effectLst/>
                              <a:latin typeface="Bahnschrift" panose="020B0502040204020203" pitchFamily="34" charset="0"/>
                              <a:ea typeface="+mn-ea"/>
                              <a:cs typeface="Calibri" panose="020F0502020204030204" pitchFamily="34" charset="0"/>
                            </a:rPr>
                            <a:t>ref</a:t>
                          </a: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=25°C)</a:t>
                          </a:r>
                        </a:p>
                        <a:p>
                          <a:pPr algn="l">
                            <a:lnSpc>
                              <a:spcPct val="113000"/>
                            </a:lnSpc>
                          </a:pPr>
                          <a:endPar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endParaRPr>
                        </a:p>
                      </a:txBody>
                      <a:tcPr>
                        <a:solidFill>
                          <a:srgbClr val="FFD7AF"/>
                        </a:solidFill>
                      </a:tcPr>
                    </a:tc>
                    <a:extLst>
                      <a:ext uri="{0D108BD9-81ED-4DB2-BD59-A6C34878D82A}">
                        <a16:rowId xmlns:a16="http://schemas.microsoft.com/office/drawing/2014/main" val="3106657534"/>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29" name="Table 28">
                <a:extLst>
                  <a:ext uri="{FF2B5EF4-FFF2-40B4-BE49-F238E27FC236}">
                    <a16:creationId xmlns:a16="http://schemas.microsoft.com/office/drawing/2014/main" id="{BA1DB3EE-41C2-0382-166E-7072EFD69CC2}"/>
                  </a:ext>
                </a:extLst>
              </p:cNvPr>
              <p:cNvGraphicFramePr>
                <a:graphicFrameLocks noGrp="1"/>
              </p:cNvGraphicFramePr>
              <p:nvPr userDrawn="1">
                <p:extLst>
                  <p:ext uri="{D42A27DB-BD31-4B8C-83A1-F6EECF244321}">
                    <p14:modId xmlns:p14="http://schemas.microsoft.com/office/powerpoint/2010/main" val="3304956165"/>
                  </p:ext>
                </p:extLst>
              </p:nvPr>
            </p:nvGraphicFramePr>
            <p:xfrm>
              <a:off x="15944979" y="28335766"/>
              <a:ext cx="6679176" cy="2442145"/>
            </p:xfrm>
            <a:graphic>
              <a:graphicData uri="http://schemas.openxmlformats.org/drawingml/2006/table">
                <a:tbl>
                  <a:tblPr firstRow="1" bandRow="1">
                    <a:tableStyleId>{5C22544A-7EE6-4342-B048-85BDC9FD1C3A}</a:tableStyleId>
                  </a:tblPr>
                  <a:tblGrid>
                    <a:gridCol w="997028">
                      <a:extLst>
                        <a:ext uri="{9D8B030D-6E8A-4147-A177-3AD203B41FA5}">
                          <a16:colId xmlns:a16="http://schemas.microsoft.com/office/drawing/2014/main" val="3953337866"/>
                        </a:ext>
                      </a:extLst>
                    </a:gridCol>
                    <a:gridCol w="5682148">
                      <a:extLst>
                        <a:ext uri="{9D8B030D-6E8A-4147-A177-3AD203B41FA5}">
                          <a16:colId xmlns:a16="http://schemas.microsoft.com/office/drawing/2014/main" val="1465846758"/>
                        </a:ext>
                      </a:extLst>
                    </a:gridCol>
                  </a:tblGrid>
                  <a:tr h="909277">
                    <a:tc rowSpan="3">
                      <a:txBody>
                        <a:bodyPr/>
                        <a:lstStyle/>
                        <a:p>
                          <a:pPr marL="0" marR="0" indent="0" algn="ctr" defTabSz="3511936" rtl="0" eaLnBrk="1" fontAlgn="auto" latinLnBrk="0" hangingPunct="1">
                            <a:lnSpc>
                              <a:spcPct val="100000"/>
                            </a:lnSpc>
                            <a:spcBef>
                              <a:spcPts val="0"/>
                            </a:spcBef>
                            <a:spcAft>
                              <a:spcPts val="0"/>
                            </a:spcAft>
                            <a:buClrTx/>
                            <a:buSzTx/>
                            <a:buFontTx/>
                            <a:buNone/>
                            <a:tabLst/>
                            <a:defRPr/>
                          </a:pPr>
                          <a:r>
                            <a:rPr lang="en-US" sz="2000" b="1" i="0" u="none" strike="noStrike" kern="1200" dirty="0">
                              <a:solidFill>
                                <a:srgbClr val="3F3F3F"/>
                              </a:solidFill>
                              <a:effectLst/>
                              <a:latin typeface="Bahnschrift" panose="020B0502040204020203" pitchFamily="34" charset="0"/>
                              <a:ea typeface="+mn-ea"/>
                              <a:cs typeface="Calibri" panose="020F0502020204030204" pitchFamily="34" charset="0"/>
                            </a:rPr>
                            <a:t>Microbial growth</a:t>
                          </a:r>
                        </a:p>
                        <a:p>
                          <a:pPr marL="0" marR="0" lvl="0" indent="0" algn="ctr" defTabSz="3511936" rtl="0" eaLnBrk="1" fontAlgn="auto" latinLnBrk="0" hangingPunct="1">
                            <a:lnSpc>
                              <a:spcPct val="100000"/>
                            </a:lnSpc>
                            <a:spcBef>
                              <a:spcPts val="0"/>
                            </a:spcBef>
                            <a:spcAft>
                              <a:spcPts val="0"/>
                            </a:spcAft>
                            <a:buClrTx/>
                            <a:buSzTx/>
                            <a:buFontTx/>
                            <a:buNone/>
                            <a:tabLst/>
                            <a:defRPr/>
                          </a:pPr>
                          <a:r>
                            <a:rPr lang="en-US" sz="2000" b="1" i="0" u="none" strike="noStrike" kern="1200" dirty="0">
                              <a:solidFill>
                                <a:srgbClr val="3F3F3F"/>
                              </a:solidFill>
                              <a:effectLst/>
                              <a:latin typeface="Bahnschrift" panose="020B0502040204020203" pitchFamily="34" charset="0"/>
                              <a:ea typeface="+mn-ea"/>
                              <a:cs typeface="Calibri" panose="020F0502020204030204" pitchFamily="34" charset="0"/>
                            </a:rPr>
                            <a:t>TVC(</a:t>
                          </a:r>
                          <a:r>
                            <a:rPr lang="en-US" sz="2000" b="1" i="0" u="none" strike="noStrike" kern="1200" dirty="0" err="1">
                              <a:solidFill>
                                <a:srgbClr val="3F3F3F"/>
                              </a:solidFill>
                              <a:effectLst/>
                              <a:latin typeface="Bahnschrift" panose="020B0502040204020203" pitchFamily="34" charset="0"/>
                              <a:ea typeface="+mn-ea"/>
                              <a:cs typeface="Calibri" panose="020F0502020204030204" pitchFamily="34" charset="0"/>
                            </a:rPr>
                            <a:t>logCFU</a:t>
                          </a:r>
                          <a:r>
                            <a:rPr lang="en-US" sz="2000" b="1" i="0" u="none" strike="noStrike" kern="1200" dirty="0">
                              <a:solidFill>
                                <a:srgbClr val="3F3F3F"/>
                              </a:solidFill>
                              <a:effectLst/>
                              <a:latin typeface="Bahnschrift" panose="020B0502040204020203" pitchFamily="34" charset="0"/>
                              <a:ea typeface="+mn-ea"/>
                              <a:cs typeface="Calibri" panose="020F0502020204030204" pitchFamily="34" charset="0"/>
                            </a:rPr>
                            <a:t>/g)</a:t>
                          </a:r>
                          <a:endParaRPr lang="el-GR" sz="2000" b="1" i="0" u="none" strike="noStrike" kern="1200" dirty="0">
                            <a:solidFill>
                              <a:srgbClr val="3F3F3F"/>
                            </a:solidFill>
                            <a:effectLst/>
                            <a:latin typeface="Bahnschrift" panose="020B0502040204020203" pitchFamily="34" charset="0"/>
                            <a:ea typeface="+mn-ea"/>
                            <a:cs typeface="Calibri" panose="020F0502020204030204" pitchFamily="34" charset="0"/>
                          </a:endParaRPr>
                        </a:p>
                        <a:p>
                          <a:pPr algn="ctr"/>
                          <a:endParaRPr lang="en-US" sz="2000" b="1" i="0" u="none" strike="noStrike" kern="1200" dirty="0">
                            <a:solidFill>
                              <a:srgbClr val="3F3F3F"/>
                            </a:solidFill>
                            <a:effectLst/>
                            <a:latin typeface="Bahnschrift" panose="020B0502040204020203" pitchFamily="34" charset="0"/>
                            <a:ea typeface="+mn-ea"/>
                            <a:cs typeface="Calibri" panose="020F0502020204030204" pitchFamily="34" charset="0"/>
                          </a:endParaRPr>
                        </a:p>
                      </a:txBody>
                      <a:tcPr vert="vert270">
                        <a:solidFill>
                          <a:srgbClr val="FFC000"/>
                        </a:solidFill>
                      </a:tcPr>
                    </a:tc>
                    <a:tc>
                      <a:txBody>
                        <a:bodyPr/>
                        <a:lstStyle/>
                        <a:p>
                          <a:pPr marL="0" marR="0" lvl="0" indent="0" algn="l" defTabSz="740611" rtl="0" eaLnBrk="1" fontAlgn="auto" latinLnBrk="0" hangingPunct="1">
                            <a:lnSpc>
                              <a:spcPct val="113000"/>
                            </a:lnSpc>
                            <a:spcBef>
                              <a:spcPts val="0"/>
                            </a:spcBef>
                            <a:spcAft>
                              <a:spcPts val="0"/>
                            </a:spcAft>
                            <a:buClrTx/>
                            <a:buSzTx/>
                            <a:buFontTx/>
                            <a:buNone/>
                            <a:tabLst/>
                            <a:defRPr/>
                          </a:pPr>
                          <a:r>
                            <a:rPr lang="el-GR" sz="2000" b="1" i="0" u="none" strike="noStrike" kern="1200" noProof="0" dirty="0">
                              <a:solidFill>
                                <a:srgbClr val="3F3F3F"/>
                              </a:solidFill>
                              <a:effectLst/>
                              <a:latin typeface="Bahnschrift" panose="020B0502040204020203" pitchFamily="34" charset="0"/>
                              <a:ea typeface="+mn-ea"/>
                              <a:cs typeface="Calibri" panose="020F0502020204030204" pitchFamily="34" charset="0"/>
                            </a:rPr>
                            <a:t>Kinetic</a:t>
                          </a:r>
                          <a:r>
                            <a:rPr lang="en-US" sz="2000" b="1" i="0" u="none" strike="noStrike" kern="1200" noProof="0" dirty="0">
                              <a:solidFill>
                                <a:srgbClr val="3F3F3F"/>
                              </a:solidFill>
                              <a:effectLst/>
                              <a:latin typeface="Bahnschrift" panose="020B0502040204020203" pitchFamily="34" charset="0"/>
                              <a:ea typeface="+mn-ea"/>
                              <a:cs typeface="Calibri" panose="020F0502020204030204" pitchFamily="34" charset="0"/>
                            </a:rPr>
                            <a:t>  m</a:t>
                          </a:r>
                          <a:r>
                            <a:rPr lang="el-GR" sz="2000" b="1" i="0" u="none" strike="noStrike" kern="1200" noProof="0" dirty="0">
                              <a:solidFill>
                                <a:srgbClr val="3F3F3F"/>
                              </a:solidFill>
                              <a:effectLst/>
                              <a:latin typeface="Bahnschrift" panose="020B0502040204020203" pitchFamily="34" charset="0"/>
                              <a:ea typeface="+mn-ea"/>
                              <a:cs typeface="Calibri" panose="020F0502020204030204" pitchFamily="34" charset="0"/>
                            </a:rPr>
                            <a:t>odel</a:t>
                          </a:r>
                          <a:r>
                            <a:rPr lang="en-US" sz="2000" b="1" i="0" u="none" strike="noStrike" kern="1200" noProof="0" dirty="0">
                              <a:solidFill>
                                <a:srgbClr val="3F3F3F"/>
                              </a:solidFill>
                              <a:effectLst/>
                              <a:latin typeface="Bahnschrift" panose="020B0502040204020203" pitchFamily="34" charset="0"/>
                              <a:ea typeface="+mn-ea"/>
                              <a:cs typeface="Calibri" panose="020F0502020204030204" pitchFamily="34" charset="0"/>
                            </a:rPr>
                            <a:t>   s</a:t>
                          </a:r>
                          <a:r>
                            <a:rPr lang="el-GR" sz="2000" b="1" i="0" u="none" strike="noStrike" kern="1200" noProof="0" dirty="0">
                              <a:solidFill>
                                <a:srgbClr val="3F3F3F"/>
                              </a:solidFill>
                              <a:effectLst/>
                              <a:latin typeface="Bahnschrift" panose="020B0502040204020203" pitchFamily="34" charset="0"/>
                              <a:ea typeface="+mn-ea"/>
                              <a:cs typeface="Calibri" panose="020F0502020204030204" pitchFamily="34" charset="0"/>
                            </a:rPr>
                            <a:t>tructure</a:t>
                          </a:r>
                          <a:r>
                            <a:rPr lang="en-US" sz="2000" b="1" i="0" u="none" strike="noStrike" kern="1200" noProof="0" dirty="0">
                              <a:solidFill>
                                <a:srgbClr val="3F3F3F"/>
                              </a:solidFill>
                              <a:effectLst/>
                              <a:latin typeface="Bahnschrift" panose="020B0502040204020203" pitchFamily="34" charset="0"/>
                              <a:ea typeface="+mn-ea"/>
                              <a:cs typeface="Calibri" panose="020F0502020204030204" pitchFamily="34" charset="0"/>
                            </a:rPr>
                            <a:t> &amp;  </a:t>
                          </a:r>
                          <a:r>
                            <a:rPr lang="el-GR" sz="2000" b="1" i="0" u="none" strike="noStrike" kern="1200" noProof="0" dirty="0">
                              <a:solidFill>
                                <a:srgbClr val="3F3F3F"/>
                              </a:solidFill>
                              <a:effectLst/>
                              <a:latin typeface="Bahnschrift" panose="020B0502040204020203" pitchFamily="34" charset="0"/>
                              <a:ea typeface="+mn-ea"/>
                              <a:cs typeface="Calibri" panose="020F0502020204030204" pitchFamily="34" charset="0"/>
                            </a:rPr>
                            <a:t>Model</a:t>
                          </a:r>
                          <a:r>
                            <a:rPr lang="en-US" sz="2000" b="1" i="0" u="none" strike="noStrike" kern="1200" noProof="0" dirty="0">
                              <a:solidFill>
                                <a:srgbClr val="3F3F3F"/>
                              </a:solidFill>
                              <a:effectLst/>
                              <a:latin typeface="Bahnschrift" panose="020B0502040204020203" pitchFamily="34" charset="0"/>
                              <a:ea typeface="+mn-ea"/>
                              <a:cs typeface="Calibri" panose="020F0502020204030204" pitchFamily="34" charset="0"/>
                            </a:rPr>
                            <a:t> d</a:t>
                          </a:r>
                          <a:r>
                            <a:rPr lang="el-GR" sz="2000" b="1" i="0" u="none" strike="noStrike" kern="1200" noProof="0" dirty="0">
                              <a:solidFill>
                                <a:srgbClr val="3F3F3F"/>
                              </a:solidFill>
                              <a:effectLst/>
                              <a:latin typeface="Bahnschrift" panose="020B0502040204020203" pitchFamily="34" charset="0"/>
                              <a:ea typeface="+mn-ea"/>
                              <a:cs typeface="Calibri" panose="020F0502020204030204" pitchFamily="34" charset="0"/>
                            </a:rPr>
                            <a:t>ependent</a:t>
                          </a:r>
                          <a:r>
                            <a:rPr lang="en-US" sz="2000" b="1" i="0" u="none" strike="noStrike" kern="1200" noProof="0" dirty="0">
                              <a:solidFill>
                                <a:srgbClr val="3F3F3F"/>
                              </a:solidFill>
                              <a:effectLst/>
                              <a:latin typeface="Bahnschrift" panose="020B0502040204020203" pitchFamily="34" charset="0"/>
                              <a:ea typeface="+mn-ea"/>
                              <a:cs typeface="Calibri" panose="020F0502020204030204" pitchFamily="34" charset="0"/>
                            </a:rPr>
                            <a:t> </a:t>
                          </a:r>
                          <a:r>
                            <a:rPr lang="en-US" sz="2000" b="1" i="0" u="none" strike="noStrike" kern="1200" noProof="0" dirty="0" err="1">
                              <a:solidFill>
                                <a:srgbClr val="3F3F3F"/>
                              </a:solidFill>
                              <a:effectLst/>
                              <a:latin typeface="Bahnschrift" panose="020B0502040204020203" pitchFamily="34" charset="0"/>
                              <a:ea typeface="+mn-ea"/>
                              <a:cs typeface="Calibri" panose="020F0502020204030204" pitchFamily="34" charset="0"/>
                            </a:rPr>
                            <a:t>va</a:t>
                          </a:r>
                          <a:r>
                            <a:rPr lang="el-GR" sz="2000" b="1" i="0" u="none" strike="noStrike" kern="1200" noProof="0" dirty="0">
                              <a:solidFill>
                                <a:srgbClr val="3F3F3F"/>
                              </a:solidFill>
                              <a:effectLst/>
                              <a:latin typeface="Bahnschrift" panose="020B0502040204020203" pitchFamily="34" charset="0"/>
                              <a:ea typeface="+mn-ea"/>
                              <a:cs typeface="Calibri" panose="020F0502020204030204" pitchFamily="34" charset="0"/>
                            </a:rPr>
                            <a:t>riables</a:t>
                          </a:r>
                        </a:p>
                      </a:txBody>
                      <a:tcPr>
                        <a:solidFill>
                          <a:srgbClr val="FF9999"/>
                        </a:solidFill>
                      </a:tcPr>
                    </a:tc>
                    <a:extLst>
                      <a:ext uri="{0D108BD9-81ED-4DB2-BD59-A6C34878D82A}">
                        <a16:rowId xmlns:a16="http://schemas.microsoft.com/office/drawing/2014/main" val="925456273"/>
                      </a:ext>
                    </a:extLst>
                  </a:tr>
                  <a:tr h="496962">
                    <a:tc vMerge="1">
                      <a:txBody>
                        <a:bodyPr/>
                        <a:lstStyle/>
                        <a:p>
                          <a:endParaRPr lang="en-US"/>
                        </a:p>
                      </a:txBody>
                      <a:tcPr/>
                    </a:tc>
                    <a:tc>
                      <a:txBody>
                        <a:bodyPr/>
                        <a:lstStyle/>
                        <a:p>
                          <a:pPr algn="l">
                            <a:lnSpc>
                              <a:spcPct val="113000"/>
                            </a:lnSpc>
                          </a:pPr>
                          <a:r>
                            <a:rPr lang="en-US" sz="1800" b="0" u="none" strike="noStrike" kern="1200" dirty="0">
                              <a:solidFill>
                                <a:srgbClr val="3F3F3F"/>
                              </a:solidFill>
                              <a:effectLst/>
                              <a:latin typeface="Bahnschrift" panose="020B0502040204020203" pitchFamily="34" charset="0"/>
                              <a:ea typeface="+mn-ea"/>
                              <a:cs typeface="Calibri" panose="020F0502020204030204" pitchFamily="34" charset="0"/>
                            </a:rPr>
                            <a:t>Baranyi</a:t>
                          </a:r>
                          <a14:m>
                            <m:oMath xmlns:m="http://schemas.openxmlformats.org/officeDocument/2006/math">
                              <m:r>
                                <a:rPr lang="en-US" sz="1800" b="0" i="1" u="none" strike="noStrike" kern="1200" smtClean="0">
                                  <a:solidFill>
                                    <a:srgbClr val="3F3F3F"/>
                                  </a:solidFill>
                                  <a:effectLst/>
                                  <a:latin typeface="Cambria Math" panose="02040503050406030204" pitchFamily="18" charset="0"/>
                                  <a:ea typeface="+mn-ea"/>
                                  <a:cs typeface="+mn-cs"/>
                                </a:rPr>
                                <m:t>, </m:t>
                              </m:r>
                            </m:oMath>
                          </a14:m>
                          <a:r>
                            <a:rPr lang="el-GR" sz="1800" b="0" u="none" strike="noStrike" kern="1200" dirty="0">
                              <a:solidFill>
                                <a:srgbClr val="3F3F3F"/>
                              </a:solidFill>
                              <a:effectLst/>
                              <a:latin typeface="Bahnschrift" panose="020B0502040204020203" pitchFamily="34" charset="0"/>
                              <a:ea typeface="+mn-ea"/>
                              <a:cs typeface="Calibri" panose="020F0502020204030204" pitchFamily="34" charset="0"/>
                            </a:rPr>
                            <a:t>D</a:t>
                          </a:r>
                          <a:r>
                            <a:rPr lang="en-US" sz="1800" b="0" u="none" strike="noStrike" kern="1200" dirty="0">
                              <a:solidFill>
                                <a:srgbClr val="3F3F3F"/>
                              </a:solidFill>
                              <a:effectLst/>
                              <a:latin typeface="Bahnschrift" panose="020B0502040204020203" pitchFamily="34" charset="0"/>
                              <a:ea typeface="+mn-ea"/>
                              <a:cs typeface="Calibri" panose="020F0502020204030204" pitchFamily="34" charset="0"/>
                            </a:rPr>
                            <a:t>m</a:t>
                          </a:r>
                          <a:r>
                            <a:rPr lang="el-GR" sz="1800" b="0" u="none" strike="noStrike" kern="1200" dirty="0">
                              <a:solidFill>
                                <a:srgbClr val="3F3F3F"/>
                              </a:solidFill>
                              <a:effectLst/>
                              <a:latin typeface="Bahnschrift" panose="020B0502040204020203" pitchFamily="34" charset="0"/>
                              <a:ea typeface="+mn-ea"/>
                              <a:cs typeface="Calibri" panose="020F0502020204030204" pitchFamily="34" charset="0"/>
                            </a:rPr>
                            <a:t>fi</a:t>
                          </a:r>
                          <a:r>
                            <a:rPr lang="en-US" sz="1800" b="0" u="none" strike="noStrike" kern="1200" dirty="0">
                              <a:solidFill>
                                <a:srgbClr val="3F3F3F"/>
                              </a:solidFill>
                              <a:effectLst/>
                              <a:latin typeface="Bahnschrift" panose="020B0502040204020203" pitchFamily="34" charset="0"/>
                              <a:ea typeface="+mn-ea"/>
                              <a:cs typeface="Calibri" panose="020F0502020204030204" pitchFamily="34" charset="0"/>
                            </a:rPr>
                            <a:t>t for fitting to PCA data</a:t>
                          </a:r>
                          <a:r>
                            <a:rPr lang="en-US" sz="1800" b="0" u="none" strike="noStrike" kern="1200" baseline="0" dirty="0">
                              <a:solidFill>
                                <a:srgbClr val="3F3F3F"/>
                              </a:solidFill>
                              <a:effectLst/>
                              <a:latin typeface="Bahnschrift" panose="020B0502040204020203" pitchFamily="34" charset="0"/>
                              <a:ea typeface="+mn-ea"/>
                              <a:cs typeface="Calibri" panose="020F0502020204030204" pitchFamily="34" charset="0"/>
                            </a:rPr>
                            <a:t> (</a:t>
                          </a:r>
                          <a:r>
                            <a:rPr lang="en-US" sz="1800" b="0" u="sng" strike="noStrike" kern="1200" baseline="0" dirty="0">
                              <a:solidFill>
                                <a:srgbClr val="3F3F3F"/>
                              </a:solidFill>
                              <a:effectLst/>
                              <a:latin typeface="Bahnschrift" panose="020B0502040204020203" pitchFamily="34" charset="0"/>
                              <a:ea typeface="+mn-ea"/>
                              <a:cs typeface="Calibri" panose="020F0502020204030204" pitchFamily="34" charset="0"/>
                            </a:rPr>
                            <a:t>https://www.dmfit.com</a:t>
                          </a:r>
                          <a:r>
                            <a:rPr lang="en-US" sz="1800" b="0" u="none" strike="noStrike" kern="1200" baseline="0" dirty="0">
                              <a:solidFill>
                                <a:srgbClr val="3F3F3F"/>
                              </a:solidFill>
                              <a:effectLst/>
                              <a:latin typeface="Bahnschrift" panose="020B0502040204020203" pitchFamily="34" charset="0"/>
                              <a:ea typeface="+mn-ea"/>
                              <a:cs typeface="Calibri" panose="020F0502020204030204" pitchFamily="34" charset="0"/>
                            </a:rPr>
                            <a:t>/)</a:t>
                          </a:r>
                          <a:endParaRPr lang="en-US" sz="1800" b="0" u="none" strike="noStrike" kern="1200" dirty="0">
                            <a:solidFill>
                              <a:srgbClr val="3F3F3F"/>
                            </a:solidFill>
                            <a:effectLst/>
                            <a:latin typeface="Bahnschrift" panose="020B0502040204020203" pitchFamily="34" charset="0"/>
                            <a:ea typeface="+mn-ea"/>
                            <a:cs typeface="Calibri" panose="020F0502020204030204" pitchFamily="34" charset="0"/>
                          </a:endParaRPr>
                        </a:p>
                      </a:txBody>
                      <a:tcPr>
                        <a:solidFill>
                          <a:srgbClr val="FFE699"/>
                        </a:solidFill>
                      </a:tcPr>
                    </a:tc>
                    <a:extLst>
                      <a:ext uri="{0D108BD9-81ED-4DB2-BD59-A6C34878D82A}">
                        <a16:rowId xmlns:a16="http://schemas.microsoft.com/office/drawing/2014/main" val="2893734757"/>
                      </a:ext>
                    </a:extLst>
                  </a:tr>
                  <a:tr h="851767">
                    <a:tc vMerge="1">
                      <a:txBody>
                        <a:bodyPr/>
                        <a:lstStyle/>
                        <a:p>
                          <a:endParaRPr lang="en-US"/>
                        </a:p>
                      </a:txBody>
                      <a:tcPr/>
                    </a:tc>
                    <a:tc>
                      <a:txBody>
                        <a:bodyPr/>
                        <a:lstStyle/>
                        <a:p>
                          <a:pPr algn="l">
                            <a:lnSpc>
                              <a:spcPct val="113000"/>
                            </a:lnSpc>
                          </a:pP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Calculation of Lag phase (1-4 d), </a:t>
                          </a:r>
                        </a:p>
                        <a:p>
                          <a:pPr algn="l">
                            <a:lnSpc>
                              <a:spcPct val="113000"/>
                            </a:lnSpc>
                          </a:pPr>
                          <a:r>
                            <a:rPr lang="en-US" sz="1800" b="0" i="0" u="none" strike="noStrike" kern="1200" dirty="0" err="1">
                              <a:solidFill>
                                <a:srgbClr val="3F3F3F"/>
                              </a:solidFill>
                              <a:effectLst/>
                              <a:latin typeface="Bahnschrift" panose="020B0502040204020203" pitchFamily="34" charset="0"/>
                              <a:ea typeface="+mn-ea"/>
                              <a:cs typeface="Calibri" panose="020F0502020204030204" pitchFamily="34" charset="0"/>
                            </a:rPr>
                            <a:t>k</a:t>
                          </a:r>
                          <a:r>
                            <a:rPr lang="en-US" sz="1400" b="0" i="1" u="none" strike="noStrike" kern="1200" dirty="0" err="1">
                              <a:solidFill>
                                <a:srgbClr val="3F3F3F"/>
                              </a:solidFill>
                              <a:effectLst/>
                              <a:latin typeface="Bahnschrift" panose="020B0502040204020203" pitchFamily="34" charset="0"/>
                              <a:ea typeface="+mn-ea"/>
                              <a:cs typeface="Calibri" panose="020F0502020204030204" pitchFamily="34" charset="0"/>
                            </a:rPr>
                            <a:t>max</a:t>
                          </a:r>
                          <a:r>
                            <a:rPr lang="en-US" sz="1800" b="0" i="1" u="none" strike="noStrike" kern="1200" dirty="0">
                              <a:solidFill>
                                <a:srgbClr val="3F3F3F"/>
                              </a:solidFill>
                              <a:effectLst/>
                              <a:latin typeface="Bahnschrift" panose="020B0502040204020203" pitchFamily="34" charset="0"/>
                              <a:ea typeface="+mn-ea"/>
                              <a:cs typeface="Calibri" panose="020F0502020204030204" pitchFamily="34" charset="0"/>
                            </a:rPr>
                            <a:t> </a:t>
                          </a: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(0.19-0.25 d</a:t>
                          </a:r>
                          <a:r>
                            <a:rPr lang="en-US" sz="1800" b="1" i="0" u="none" strike="noStrike" kern="1200" baseline="30000" dirty="0">
                              <a:solidFill>
                                <a:srgbClr val="3F3F3F"/>
                              </a:solidFill>
                              <a:effectLst/>
                              <a:latin typeface="Bahnschrift" panose="020B0502040204020203" pitchFamily="34" charset="0"/>
                              <a:ea typeface="+mn-ea"/>
                              <a:cs typeface="Calibri" panose="020F0502020204030204" pitchFamily="34" charset="0"/>
                            </a:rPr>
                            <a:t>-1</a:t>
                          </a: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 N</a:t>
                          </a:r>
                          <a:r>
                            <a:rPr lang="en-US" sz="1400" b="0" i="1" u="none" strike="noStrike" kern="1200" dirty="0">
                              <a:solidFill>
                                <a:srgbClr val="3F3F3F"/>
                              </a:solidFill>
                              <a:effectLst/>
                              <a:latin typeface="Bahnschrift" panose="020B0502040204020203" pitchFamily="34" charset="0"/>
                              <a:ea typeface="+mn-ea"/>
                              <a:cs typeface="Calibri" panose="020F0502020204030204" pitchFamily="34" charset="0"/>
                            </a:rPr>
                            <a:t>o</a:t>
                          </a: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 (5.25-5.65 log CFU/g)</a:t>
                          </a:r>
                        </a:p>
                      </a:txBody>
                      <a:tcPr>
                        <a:solidFill>
                          <a:srgbClr val="FFE699"/>
                        </a:solidFill>
                      </a:tcPr>
                    </a:tc>
                    <a:extLst>
                      <a:ext uri="{0D108BD9-81ED-4DB2-BD59-A6C34878D82A}">
                        <a16:rowId xmlns:a16="http://schemas.microsoft.com/office/drawing/2014/main" val="4199191232"/>
                      </a:ext>
                    </a:extLst>
                  </a:tr>
                </a:tbl>
              </a:graphicData>
            </a:graphic>
          </p:graphicFrame>
        </mc:Choice>
        <mc:Fallback xmlns="">
          <p:graphicFrame>
            <p:nvGraphicFramePr>
              <p:cNvPr id="29" name="Table 28">
                <a:extLst>
                  <a:ext uri="{FF2B5EF4-FFF2-40B4-BE49-F238E27FC236}">
                    <a16:creationId xmlns:a16="http://schemas.microsoft.com/office/drawing/2014/main" id="{BA1DB3EE-41C2-0382-166E-7072EFD69CC2}"/>
                  </a:ext>
                </a:extLst>
              </p:cNvPr>
              <p:cNvGraphicFramePr>
                <a:graphicFrameLocks noGrp="1"/>
              </p:cNvGraphicFramePr>
              <p:nvPr userDrawn="1">
                <p:extLst>
                  <p:ext uri="{D42A27DB-BD31-4B8C-83A1-F6EECF244321}">
                    <p14:modId xmlns:p14="http://schemas.microsoft.com/office/powerpoint/2010/main" val="3304956165"/>
                  </p:ext>
                </p:extLst>
              </p:nvPr>
            </p:nvGraphicFramePr>
            <p:xfrm>
              <a:off x="15944979" y="28335766"/>
              <a:ext cx="6679176" cy="2442082"/>
            </p:xfrm>
            <a:graphic>
              <a:graphicData uri="http://schemas.openxmlformats.org/drawingml/2006/table">
                <a:tbl>
                  <a:tblPr firstRow="1" bandRow="1">
                    <a:tableStyleId>{5C22544A-7EE6-4342-B048-85BDC9FD1C3A}</a:tableStyleId>
                  </a:tblPr>
                  <a:tblGrid>
                    <a:gridCol w="997028">
                      <a:extLst>
                        <a:ext uri="{9D8B030D-6E8A-4147-A177-3AD203B41FA5}">
                          <a16:colId xmlns:a16="http://schemas.microsoft.com/office/drawing/2014/main" val="3953337866"/>
                        </a:ext>
                      </a:extLst>
                    </a:gridCol>
                    <a:gridCol w="5682148">
                      <a:extLst>
                        <a:ext uri="{9D8B030D-6E8A-4147-A177-3AD203B41FA5}">
                          <a16:colId xmlns:a16="http://schemas.microsoft.com/office/drawing/2014/main" val="1465846758"/>
                        </a:ext>
                      </a:extLst>
                    </a:gridCol>
                  </a:tblGrid>
                  <a:tr h="909277">
                    <a:tc rowSpan="3">
                      <a:txBody>
                        <a:bodyPr/>
                        <a:lstStyle/>
                        <a:p>
                          <a:pPr marL="0" marR="0" indent="0" algn="ctr" defTabSz="3511936" rtl="0" eaLnBrk="1" fontAlgn="auto" latinLnBrk="0" hangingPunct="1">
                            <a:lnSpc>
                              <a:spcPct val="100000"/>
                            </a:lnSpc>
                            <a:spcBef>
                              <a:spcPts val="0"/>
                            </a:spcBef>
                            <a:spcAft>
                              <a:spcPts val="0"/>
                            </a:spcAft>
                            <a:buClrTx/>
                            <a:buSzTx/>
                            <a:buFontTx/>
                            <a:buNone/>
                            <a:tabLst/>
                            <a:defRPr/>
                          </a:pPr>
                          <a:r>
                            <a:rPr lang="en-US" sz="2000" b="1" i="0" u="none" strike="noStrike" kern="1200" dirty="0">
                              <a:solidFill>
                                <a:srgbClr val="3F3F3F"/>
                              </a:solidFill>
                              <a:effectLst/>
                              <a:latin typeface="Bahnschrift" panose="020B0502040204020203" pitchFamily="34" charset="0"/>
                              <a:ea typeface="+mn-ea"/>
                              <a:cs typeface="Calibri" panose="020F0502020204030204" pitchFamily="34" charset="0"/>
                            </a:rPr>
                            <a:t>Microbial growth</a:t>
                          </a:r>
                        </a:p>
                        <a:p>
                          <a:pPr marL="0" marR="0" lvl="0" indent="0" algn="ctr" defTabSz="3511936" rtl="0" eaLnBrk="1" fontAlgn="auto" latinLnBrk="0" hangingPunct="1">
                            <a:lnSpc>
                              <a:spcPct val="100000"/>
                            </a:lnSpc>
                            <a:spcBef>
                              <a:spcPts val="0"/>
                            </a:spcBef>
                            <a:spcAft>
                              <a:spcPts val="0"/>
                            </a:spcAft>
                            <a:buClrTx/>
                            <a:buSzTx/>
                            <a:buFontTx/>
                            <a:buNone/>
                            <a:tabLst/>
                            <a:defRPr/>
                          </a:pPr>
                          <a:r>
                            <a:rPr lang="en-US" sz="2000" b="1" i="0" u="none" strike="noStrike" kern="1200" dirty="0">
                              <a:solidFill>
                                <a:srgbClr val="3F3F3F"/>
                              </a:solidFill>
                              <a:effectLst/>
                              <a:latin typeface="Bahnschrift" panose="020B0502040204020203" pitchFamily="34" charset="0"/>
                              <a:ea typeface="+mn-ea"/>
                              <a:cs typeface="Calibri" panose="020F0502020204030204" pitchFamily="34" charset="0"/>
                            </a:rPr>
                            <a:t>TVC(</a:t>
                          </a:r>
                          <a:r>
                            <a:rPr lang="en-US" sz="2000" b="1" i="0" u="none" strike="noStrike" kern="1200" dirty="0" err="1">
                              <a:solidFill>
                                <a:srgbClr val="3F3F3F"/>
                              </a:solidFill>
                              <a:effectLst/>
                              <a:latin typeface="Bahnschrift" panose="020B0502040204020203" pitchFamily="34" charset="0"/>
                              <a:ea typeface="+mn-ea"/>
                              <a:cs typeface="Calibri" panose="020F0502020204030204" pitchFamily="34" charset="0"/>
                            </a:rPr>
                            <a:t>logCFU</a:t>
                          </a:r>
                          <a:r>
                            <a:rPr lang="en-US" sz="2000" b="1" i="0" u="none" strike="noStrike" kern="1200" dirty="0">
                              <a:solidFill>
                                <a:srgbClr val="3F3F3F"/>
                              </a:solidFill>
                              <a:effectLst/>
                              <a:latin typeface="Bahnschrift" panose="020B0502040204020203" pitchFamily="34" charset="0"/>
                              <a:ea typeface="+mn-ea"/>
                              <a:cs typeface="Calibri" panose="020F0502020204030204" pitchFamily="34" charset="0"/>
                            </a:rPr>
                            <a:t>/g)</a:t>
                          </a:r>
                          <a:endParaRPr lang="el-GR" sz="2000" b="1" i="0" u="none" strike="noStrike" kern="1200" dirty="0">
                            <a:solidFill>
                              <a:srgbClr val="3F3F3F"/>
                            </a:solidFill>
                            <a:effectLst/>
                            <a:latin typeface="Bahnschrift" panose="020B0502040204020203" pitchFamily="34" charset="0"/>
                            <a:ea typeface="+mn-ea"/>
                            <a:cs typeface="Calibri" panose="020F0502020204030204" pitchFamily="34" charset="0"/>
                          </a:endParaRPr>
                        </a:p>
                        <a:p>
                          <a:pPr algn="ctr"/>
                          <a:endParaRPr lang="en-US" sz="2000" b="1" i="0" u="none" strike="noStrike" kern="1200" dirty="0">
                            <a:solidFill>
                              <a:srgbClr val="3F3F3F"/>
                            </a:solidFill>
                            <a:effectLst/>
                            <a:latin typeface="Bahnschrift" panose="020B0502040204020203" pitchFamily="34" charset="0"/>
                            <a:ea typeface="+mn-ea"/>
                            <a:cs typeface="Calibri" panose="020F0502020204030204" pitchFamily="34" charset="0"/>
                          </a:endParaRPr>
                        </a:p>
                      </a:txBody>
                      <a:tcPr vert="vert270">
                        <a:solidFill>
                          <a:srgbClr val="FFC000"/>
                        </a:solidFill>
                      </a:tcPr>
                    </a:tc>
                    <a:tc>
                      <a:txBody>
                        <a:bodyPr/>
                        <a:lstStyle/>
                        <a:p>
                          <a:pPr marL="0" marR="0" lvl="0" indent="0" algn="l" defTabSz="740611" rtl="0" eaLnBrk="1" fontAlgn="auto" latinLnBrk="0" hangingPunct="1">
                            <a:lnSpc>
                              <a:spcPct val="113000"/>
                            </a:lnSpc>
                            <a:spcBef>
                              <a:spcPts val="0"/>
                            </a:spcBef>
                            <a:spcAft>
                              <a:spcPts val="0"/>
                            </a:spcAft>
                            <a:buClrTx/>
                            <a:buSzTx/>
                            <a:buFontTx/>
                            <a:buNone/>
                            <a:tabLst/>
                            <a:defRPr/>
                          </a:pPr>
                          <a:r>
                            <a:rPr lang="el-GR" sz="2000" b="1" i="0" u="none" strike="noStrike" kern="1200" noProof="0" dirty="0">
                              <a:solidFill>
                                <a:srgbClr val="3F3F3F"/>
                              </a:solidFill>
                              <a:effectLst/>
                              <a:latin typeface="Bahnschrift" panose="020B0502040204020203" pitchFamily="34" charset="0"/>
                              <a:ea typeface="+mn-ea"/>
                              <a:cs typeface="Calibri" panose="020F0502020204030204" pitchFamily="34" charset="0"/>
                            </a:rPr>
                            <a:t>Kinetic</a:t>
                          </a:r>
                          <a:r>
                            <a:rPr lang="en-US" sz="2000" b="1" i="0" u="none" strike="noStrike" kern="1200" noProof="0" dirty="0">
                              <a:solidFill>
                                <a:srgbClr val="3F3F3F"/>
                              </a:solidFill>
                              <a:effectLst/>
                              <a:latin typeface="Bahnschrift" panose="020B0502040204020203" pitchFamily="34" charset="0"/>
                              <a:ea typeface="+mn-ea"/>
                              <a:cs typeface="Calibri" panose="020F0502020204030204" pitchFamily="34" charset="0"/>
                            </a:rPr>
                            <a:t>  m</a:t>
                          </a:r>
                          <a:r>
                            <a:rPr lang="el-GR" sz="2000" b="1" i="0" u="none" strike="noStrike" kern="1200" noProof="0" dirty="0">
                              <a:solidFill>
                                <a:srgbClr val="3F3F3F"/>
                              </a:solidFill>
                              <a:effectLst/>
                              <a:latin typeface="Bahnschrift" panose="020B0502040204020203" pitchFamily="34" charset="0"/>
                              <a:ea typeface="+mn-ea"/>
                              <a:cs typeface="Calibri" panose="020F0502020204030204" pitchFamily="34" charset="0"/>
                            </a:rPr>
                            <a:t>odel</a:t>
                          </a:r>
                          <a:r>
                            <a:rPr lang="en-US" sz="2000" b="1" i="0" u="none" strike="noStrike" kern="1200" noProof="0" dirty="0">
                              <a:solidFill>
                                <a:srgbClr val="3F3F3F"/>
                              </a:solidFill>
                              <a:effectLst/>
                              <a:latin typeface="Bahnschrift" panose="020B0502040204020203" pitchFamily="34" charset="0"/>
                              <a:ea typeface="+mn-ea"/>
                              <a:cs typeface="Calibri" panose="020F0502020204030204" pitchFamily="34" charset="0"/>
                            </a:rPr>
                            <a:t>   s</a:t>
                          </a:r>
                          <a:r>
                            <a:rPr lang="el-GR" sz="2000" b="1" i="0" u="none" strike="noStrike" kern="1200" noProof="0" dirty="0">
                              <a:solidFill>
                                <a:srgbClr val="3F3F3F"/>
                              </a:solidFill>
                              <a:effectLst/>
                              <a:latin typeface="Bahnschrift" panose="020B0502040204020203" pitchFamily="34" charset="0"/>
                              <a:ea typeface="+mn-ea"/>
                              <a:cs typeface="Calibri" panose="020F0502020204030204" pitchFamily="34" charset="0"/>
                            </a:rPr>
                            <a:t>tructure</a:t>
                          </a:r>
                          <a:r>
                            <a:rPr lang="en-US" sz="2000" b="1" i="0" u="none" strike="noStrike" kern="1200" noProof="0" dirty="0">
                              <a:solidFill>
                                <a:srgbClr val="3F3F3F"/>
                              </a:solidFill>
                              <a:effectLst/>
                              <a:latin typeface="Bahnschrift" panose="020B0502040204020203" pitchFamily="34" charset="0"/>
                              <a:ea typeface="+mn-ea"/>
                              <a:cs typeface="Calibri" panose="020F0502020204030204" pitchFamily="34" charset="0"/>
                            </a:rPr>
                            <a:t> &amp;  </a:t>
                          </a:r>
                          <a:r>
                            <a:rPr lang="el-GR" sz="2000" b="1" i="0" u="none" strike="noStrike" kern="1200" noProof="0" dirty="0">
                              <a:solidFill>
                                <a:srgbClr val="3F3F3F"/>
                              </a:solidFill>
                              <a:effectLst/>
                              <a:latin typeface="Bahnschrift" panose="020B0502040204020203" pitchFamily="34" charset="0"/>
                              <a:ea typeface="+mn-ea"/>
                              <a:cs typeface="Calibri" panose="020F0502020204030204" pitchFamily="34" charset="0"/>
                            </a:rPr>
                            <a:t>Model</a:t>
                          </a:r>
                          <a:r>
                            <a:rPr lang="en-US" sz="2000" b="1" i="0" u="none" strike="noStrike" kern="1200" noProof="0" dirty="0">
                              <a:solidFill>
                                <a:srgbClr val="3F3F3F"/>
                              </a:solidFill>
                              <a:effectLst/>
                              <a:latin typeface="Bahnschrift" panose="020B0502040204020203" pitchFamily="34" charset="0"/>
                              <a:ea typeface="+mn-ea"/>
                              <a:cs typeface="Calibri" panose="020F0502020204030204" pitchFamily="34" charset="0"/>
                            </a:rPr>
                            <a:t> d</a:t>
                          </a:r>
                          <a:r>
                            <a:rPr lang="el-GR" sz="2000" b="1" i="0" u="none" strike="noStrike" kern="1200" noProof="0" dirty="0">
                              <a:solidFill>
                                <a:srgbClr val="3F3F3F"/>
                              </a:solidFill>
                              <a:effectLst/>
                              <a:latin typeface="Bahnschrift" panose="020B0502040204020203" pitchFamily="34" charset="0"/>
                              <a:ea typeface="+mn-ea"/>
                              <a:cs typeface="Calibri" panose="020F0502020204030204" pitchFamily="34" charset="0"/>
                            </a:rPr>
                            <a:t>ependent</a:t>
                          </a:r>
                          <a:r>
                            <a:rPr lang="en-US" sz="2000" b="1" i="0" u="none" strike="noStrike" kern="1200" noProof="0" dirty="0">
                              <a:solidFill>
                                <a:srgbClr val="3F3F3F"/>
                              </a:solidFill>
                              <a:effectLst/>
                              <a:latin typeface="Bahnschrift" panose="020B0502040204020203" pitchFamily="34" charset="0"/>
                              <a:ea typeface="+mn-ea"/>
                              <a:cs typeface="Calibri" panose="020F0502020204030204" pitchFamily="34" charset="0"/>
                            </a:rPr>
                            <a:t> </a:t>
                          </a:r>
                          <a:r>
                            <a:rPr lang="en-US" sz="2000" b="1" i="0" u="none" strike="noStrike" kern="1200" noProof="0" dirty="0" err="1">
                              <a:solidFill>
                                <a:srgbClr val="3F3F3F"/>
                              </a:solidFill>
                              <a:effectLst/>
                              <a:latin typeface="Bahnschrift" panose="020B0502040204020203" pitchFamily="34" charset="0"/>
                              <a:ea typeface="+mn-ea"/>
                              <a:cs typeface="Calibri" panose="020F0502020204030204" pitchFamily="34" charset="0"/>
                            </a:rPr>
                            <a:t>va</a:t>
                          </a:r>
                          <a:r>
                            <a:rPr lang="el-GR" sz="2000" b="1" i="0" u="none" strike="noStrike" kern="1200" noProof="0" dirty="0">
                              <a:solidFill>
                                <a:srgbClr val="3F3F3F"/>
                              </a:solidFill>
                              <a:effectLst/>
                              <a:latin typeface="Bahnschrift" panose="020B0502040204020203" pitchFamily="34" charset="0"/>
                              <a:ea typeface="+mn-ea"/>
                              <a:cs typeface="Calibri" panose="020F0502020204030204" pitchFamily="34" charset="0"/>
                            </a:rPr>
                            <a:t>riables</a:t>
                          </a:r>
                        </a:p>
                      </a:txBody>
                      <a:tcPr>
                        <a:solidFill>
                          <a:srgbClr val="FF9999"/>
                        </a:solidFill>
                      </a:tcPr>
                    </a:tc>
                    <a:extLst>
                      <a:ext uri="{0D108BD9-81ED-4DB2-BD59-A6C34878D82A}">
                        <a16:rowId xmlns:a16="http://schemas.microsoft.com/office/drawing/2014/main" val="925456273"/>
                      </a:ext>
                    </a:extLst>
                  </a:tr>
                  <a:tr h="681038">
                    <a:tc vMerge="1">
                      <a:txBody>
                        <a:bodyPr/>
                        <a:lstStyle/>
                        <a:p>
                          <a:endParaRPr lang="en-US"/>
                        </a:p>
                      </a:txBody>
                      <a:tcPr/>
                    </a:tc>
                    <a:tc>
                      <a:txBody>
                        <a:bodyPr/>
                        <a:lstStyle/>
                        <a:p>
                          <a:endParaRPr lang="el-GR"/>
                        </a:p>
                      </a:txBody>
                      <a:tcPr>
                        <a:blipFill>
                          <a:blip r:embed="rId9"/>
                          <a:stretch>
                            <a:fillRect l="-17685" t="-134821" r="-429" b="-131250"/>
                          </a:stretch>
                        </a:blipFill>
                      </a:tcPr>
                    </a:tc>
                    <a:extLst>
                      <a:ext uri="{0D108BD9-81ED-4DB2-BD59-A6C34878D82A}">
                        <a16:rowId xmlns:a16="http://schemas.microsoft.com/office/drawing/2014/main" val="2893734757"/>
                      </a:ext>
                    </a:extLst>
                  </a:tr>
                  <a:tr h="851767">
                    <a:tc vMerge="1">
                      <a:txBody>
                        <a:bodyPr/>
                        <a:lstStyle/>
                        <a:p>
                          <a:endParaRPr lang="en-US"/>
                        </a:p>
                      </a:txBody>
                      <a:tcPr/>
                    </a:tc>
                    <a:tc>
                      <a:txBody>
                        <a:bodyPr/>
                        <a:lstStyle/>
                        <a:p>
                          <a:pPr algn="l">
                            <a:lnSpc>
                              <a:spcPct val="113000"/>
                            </a:lnSpc>
                          </a:pP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Calculation of Lag phase (1-4 d), </a:t>
                          </a:r>
                        </a:p>
                        <a:p>
                          <a:pPr algn="l">
                            <a:lnSpc>
                              <a:spcPct val="113000"/>
                            </a:lnSpc>
                          </a:pPr>
                          <a:r>
                            <a:rPr lang="en-US" sz="1800" b="0" i="0" u="none" strike="noStrike" kern="1200" dirty="0" err="1">
                              <a:solidFill>
                                <a:srgbClr val="3F3F3F"/>
                              </a:solidFill>
                              <a:effectLst/>
                              <a:latin typeface="Bahnschrift" panose="020B0502040204020203" pitchFamily="34" charset="0"/>
                              <a:ea typeface="+mn-ea"/>
                              <a:cs typeface="Calibri" panose="020F0502020204030204" pitchFamily="34" charset="0"/>
                            </a:rPr>
                            <a:t>k</a:t>
                          </a:r>
                          <a:r>
                            <a:rPr lang="en-US" sz="1400" b="0" i="1" u="none" strike="noStrike" kern="1200" dirty="0" err="1">
                              <a:solidFill>
                                <a:srgbClr val="3F3F3F"/>
                              </a:solidFill>
                              <a:effectLst/>
                              <a:latin typeface="Bahnschrift" panose="020B0502040204020203" pitchFamily="34" charset="0"/>
                              <a:ea typeface="+mn-ea"/>
                              <a:cs typeface="Calibri" panose="020F0502020204030204" pitchFamily="34" charset="0"/>
                            </a:rPr>
                            <a:t>max</a:t>
                          </a:r>
                          <a:r>
                            <a:rPr lang="en-US" sz="1800" b="0" i="1" u="none" strike="noStrike" kern="1200" dirty="0">
                              <a:solidFill>
                                <a:srgbClr val="3F3F3F"/>
                              </a:solidFill>
                              <a:effectLst/>
                              <a:latin typeface="Bahnschrift" panose="020B0502040204020203" pitchFamily="34" charset="0"/>
                              <a:ea typeface="+mn-ea"/>
                              <a:cs typeface="Calibri" panose="020F0502020204030204" pitchFamily="34" charset="0"/>
                            </a:rPr>
                            <a:t> </a:t>
                          </a: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(0.19-0.25 d</a:t>
                          </a:r>
                          <a:r>
                            <a:rPr lang="en-US" sz="1800" b="1" i="0" u="none" strike="noStrike" kern="1200" baseline="30000" dirty="0">
                              <a:solidFill>
                                <a:srgbClr val="3F3F3F"/>
                              </a:solidFill>
                              <a:effectLst/>
                              <a:latin typeface="Bahnschrift" panose="020B0502040204020203" pitchFamily="34" charset="0"/>
                              <a:ea typeface="+mn-ea"/>
                              <a:cs typeface="Calibri" panose="020F0502020204030204" pitchFamily="34" charset="0"/>
                            </a:rPr>
                            <a:t>-1</a:t>
                          </a: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 N</a:t>
                          </a:r>
                          <a:r>
                            <a:rPr lang="en-US" sz="1400" b="0" i="1" u="none" strike="noStrike" kern="1200" dirty="0">
                              <a:solidFill>
                                <a:srgbClr val="3F3F3F"/>
                              </a:solidFill>
                              <a:effectLst/>
                              <a:latin typeface="Bahnschrift" panose="020B0502040204020203" pitchFamily="34" charset="0"/>
                              <a:ea typeface="+mn-ea"/>
                              <a:cs typeface="Calibri" panose="020F0502020204030204" pitchFamily="34" charset="0"/>
                            </a:rPr>
                            <a:t>o</a:t>
                          </a:r>
                          <a:r>
                            <a:rPr lang="en-US" sz="1800" b="0" i="0" u="none" strike="noStrike" kern="1200" dirty="0">
                              <a:solidFill>
                                <a:srgbClr val="3F3F3F"/>
                              </a:solidFill>
                              <a:effectLst/>
                              <a:latin typeface="Bahnschrift" panose="020B0502040204020203" pitchFamily="34" charset="0"/>
                              <a:ea typeface="+mn-ea"/>
                              <a:cs typeface="Calibri" panose="020F0502020204030204" pitchFamily="34" charset="0"/>
                            </a:rPr>
                            <a:t> (5.25-5.65 log CFU/g)</a:t>
                          </a:r>
                        </a:p>
                      </a:txBody>
                      <a:tcPr>
                        <a:solidFill>
                          <a:srgbClr val="FFE699"/>
                        </a:solidFill>
                      </a:tcPr>
                    </a:tc>
                    <a:extLst>
                      <a:ext uri="{0D108BD9-81ED-4DB2-BD59-A6C34878D82A}">
                        <a16:rowId xmlns:a16="http://schemas.microsoft.com/office/drawing/2014/main" val="4199191232"/>
                      </a:ext>
                    </a:extLst>
                  </a:tr>
                </a:tbl>
              </a:graphicData>
            </a:graphic>
          </p:graphicFrame>
        </mc:Fallback>
      </mc:AlternateContent>
      <p:sp>
        <p:nvSpPr>
          <p:cNvPr id="30" name="Rectangle: Rounded Corners 29">
            <a:extLst>
              <a:ext uri="{FF2B5EF4-FFF2-40B4-BE49-F238E27FC236}">
                <a16:creationId xmlns:a16="http://schemas.microsoft.com/office/drawing/2014/main" id="{D156A885-149B-8CDF-620C-7DF9C57F9DEC}"/>
              </a:ext>
            </a:extLst>
          </p:cNvPr>
          <p:cNvSpPr/>
          <p:nvPr userDrawn="1"/>
        </p:nvSpPr>
        <p:spPr bwMode="auto">
          <a:xfrm>
            <a:off x="881367" y="38789008"/>
            <a:ext cx="14399490" cy="3114246"/>
          </a:xfrm>
          <a:prstGeom prst="roundRect">
            <a:avLst>
              <a:gd name="adj" fmla="val 10507"/>
            </a:avLst>
          </a:prstGeom>
          <a:noFill/>
          <a:ln w="2857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817563" rtl="0" eaLnBrk="0" fontAlgn="base" latinLnBrk="0" hangingPunct="0">
              <a:lnSpc>
                <a:spcPct val="100000"/>
              </a:lnSpc>
              <a:spcBef>
                <a:spcPct val="0"/>
              </a:spcBef>
              <a:spcAft>
                <a:spcPct val="0"/>
              </a:spcAft>
              <a:buClrTx/>
              <a:buSzTx/>
              <a:buFontTx/>
              <a:buNone/>
              <a:tabLst/>
            </a:pPr>
            <a:endParaRPr kumimoji="0" lang="en-US" sz="2500" b="0" i="0" u="none" strike="noStrike" cap="none" normalizeH="0" baseline="0" dirty="0">
              <a:ln>
                <a:noFill/>
              </a:ln>
              <a:solidFill>
                <a:srgbClr val="000099"/>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32" name="Rectangle 31">
            <a:extLst>
              <a:ext uri="{FF2B5EF4-FFF2-40B4-BE49-F238E27FC236}">
                <a16:creationId xmlns:a16="http://schemas.microsoft.com/office/drawing/2014/main" id="{3F674312-D793-548A-146E-37E5B3241C8F}"/>
              </a:ext>
            </a:extLst>
          </p:cNvPr>
          <p:cNvSpPr>
            <a:spLocks noChangeArrowheads="1"/>
          </p:cNvSpPr>
          <p:nvPr userDrawn="1"/>
        </p:nvSpPr>
        <p:spPr bwMode="auto">
          <a:xfrm>
            <a:off x="1067213" y="37659389"/>
            <a:ext cx="14275960" cy="4806176"/>
          </a:xfrm>
          <a:prstGeom prst="rect">
            <a:avLst/>
          </a:prstGeom>
          <a:noFill/>
          <a:ln w="12700">
            <a:noFill/>
            <a:miter lim="800000"/>
            <a:headEnd/>
            <a:tailEnd/>
          </a:ln>
          <a:effectLst/>
        </p:spPr>
        <p:txBody>
          <a:bodyPr lIns="375509" tIns="375509" rIns="375509" bIns="375509"/>
          <a:lstStyle/>
          <a:p>
            <a:pPr algn="just" defTabSz="952097" rtl="0" eaLnBrk="0" fontAlgn="base" hangingPunct="0">
              <a:spcBef>
                <a:spcPct val="50000"/>
              </a:spcBef>
              <a:spcAft>
                <a:spcPts val="1800"/>
              </a:spcAft>
            </a:pPr>
            <a:r>
              <a:rPr lang="en-US" sz="5000" b="1" kern="1200" dirty="0">
                <a:solidFill>
                  <a:srgbClr val="C00000"/>
                </a:solidFill>
                <a:latin typeface="Calibri" panose="020F0502020204030204" pitchFamily="34" charset="0"/>
                <a:ea typeface="Calibri" panose="020F0502020204030204" pitchFamily="34" charset="0"/>
                <a:cs typeface="Calibri" panose="020F0502020204030204" pitchFamily="34" charset="0"/>
              </a:rPr>
              <a:t>References</a:t>
            </a:r>
          </a:p>
          <a:p>
            <a:pPr marL="514350" indent="-514350" algn="just" defTabSz="952097">
              <a:buAutoNum type="arabicPeriod"/>
            </a:pPr>
            <a:r>
              <a:rPr lang="en-US" sz="2900" kern="1200" dirty="0">
                <a:solidFill>
                  <a:srgbClr val="663300"/>
                </a:solidFill>
                <a:latin typeface="Calibri" panose="020F0502020204030204" pitchFamily="34" charset="0"/>
                <a:ea typeface="Calibri" panose="020F0502020204030204" pitchFamily="34" charset="0"/>
                <a:cs typeface="Calibri" panose="020F0502020204030204" pitchFamily="34" charset="0"/>
              </a:rPr>
              <a:t>Lynch, K.M., Steffen, R.J., Arendt, E.K. 2016. </a:t>
            </a:r>
            <a:r>
              <a:rPr lang="en-US" sz="2900" u="none" kern="1200" dirty="0">
                <a:solidFill>
                  <a:srgbClr val="663300"/>
                </a:solidFill>
                <a:latin typeface="Calibri" panose="020F0502020204030204" pitchFamily="34" charset="0"/>
                <a:ea typeface="Calibri" panose="020F0502020204030204" pitchFamily="34" charset="0"/>
                <a:cs typeface="Calibri" panose="020F0502020204030204" pitchFamily="34" charset="0"/>
              </a:rPr>
              <a:t>J. Inst. Brew. 2016; 122: 553–568</a:t>
            </a:r>
            <a:r>
              <a:rPr lang="en-US" sz="2900" kern="1200" dirty="0">
                <a:solidFill>
                  <a:srgbClr val="663300"/>
                </a:solidFill>
                <a:latin typeface="Calibri" panose="020F0502020204030204" pitchFamily="34" charset="0"/>
                <a:ea typeface="Calibri" panose="020F0502020204030204" pitchFamily="34" charset="0"/>
                <a:cs typeface="Calibri" panose="020F0502020204030204" pitchFamily="34" charset="0"/>
              </a:rPr>
              <a:t>. </a:t>
            </a:r>
          </a:p>
          <a:p>
            <a:pPr marL="514350" indent="-514350" algn="just" defTabSz="952097">
              <a:buAutoNum type="arabicPeriod"/>
            </a:pPr>
            <a:r>
              <a:rPr lang="en-US" sz="2900" kern="1200" dirty="0" err="1">
                <a:solidFill>
                  <a:srgbClr val="663300"/>
                </a:solidFill>
                <a:latin typeface="Calibri" panose="020F0502020204030204" pitchFamily="34" charset="0"/>
                <a:ea typeface="Calibri" panose="020F0502020204030204" pitchFamily="34" charset="0"/>
                <a:cs typeface="Calibri" panose="020F0502020204030204" pitchFamily="34" charset="0"/>
              </a:rPr>
              <a:t>Rögner</a:t>
            </a:r>
            <a:r>
              <a:rPr lang="el-GR" sz="2900" kern="1200" dirty="0">
                <a:solidFill>
                  <a:srgbClr val="663300"/>
                </a:solidFill>
                <a:latin typeface="Calibri" panose="020F0502020204030204" pitchFamily="34" charset="0"/>
                <a:ea typeface="Calibri" panose="020F0502020204030204" pitchFamily="34" charset="0"/>
                <a:cs typeface="Calibri" panose="020F0502020204030204" pitchFamily="34" charset="0"/>
              </a:rPr>
              <a:t>, Ν.Σ., </a:t>
            </a:r>
            <a:r>
              <a:rPr lang="en-US" sz="2900" kern="1200" dirty="0">
                <a:solidFill>
                  <a:srgbClr val="663300"/>
                </a:solidFill>
                <a:latin typeface="Calibri" panose="020F0502020204030204" pitchFamily="34" charset="0"/>
                <a:ea typeface="Calibri" panose="020F0502020204030204" pitchFamily="34" charset="0"/>
                <a:cs typeface="Calibri" panose="020F0502020204030204" pitchFamily="34" charset="0"/>
              </a:rPr>
              <a:t>Mall</a:t>
            </a:r>
            <a:r>
              <a:rPr lang="el-GR" sz="2900" kern="1200" dirty="0">
                <a:solidFill>
                  <a:srgbClr val="663300"/>
                </a:solidFill>
                <a:latin typeface="Calibri" panose="020F0502020204030204" pitchFamily="34" charset="0"/>
                <a:ea typeface="Calibri" panose="020F0502020204030204" pitchFamily="34" charset="0"/>
                <a:cs typeface="Calibri" panose="020F0502020204030204" pitchFamily="34" charset="0"/>
              </a:rPr>
              <a:t>, </a:t>
            </a:r>
            <a:r>
              <a:rPr lang="en-US" sz="2900" kern="1200" dirty="0">
                <a:solidFill>
                  <a:srgbClr val="663300"/>
                </a:solidFill>
                <a:latin typeface="Calibri" panose="020F0502020204030204" pitchFamily="34" charset="0"/>
                <a:ea typeface="Calibri" panose="020F0502020204030204" pitchFamily="34" charset="0"/>
                <a:cs typeface="Calibri" panose="020F0502020204030204" pitchFamily="34" charset="0"/>
              </a:rPr>
              <a:t>V</a:t>
            </a:r>
            <a:r>
              <a:rPr lang="el-GR" sz="2900" kern="1200" dirty="0">
                <a:solidFill>
                  <a:srgbClr val="663300"/>
                </a:solidFill>
                <a:latin typeface="Calibri" panose="020F0502020204030204" pitchFamily="34" charset="0"/>
                <a:ea typeface="Calibri" panose="020F0502020204030204" pitchFamily="34" charset="0"/>
                <a:cs typeface="Calibri" panose="020F0502020204030204" pitchFamily="34" charset="0"/>
              </a:rPr>
              <a:t>., </a:t>
            </a:r>
            <a:r>
              <a:rPr lang="en-US" sz="2900" kern="1200" dirty="0">
                <a:solidFill>
                  <a:srgbClr val="663300"/>
                </a:solidFill>
                <a:latin typeface="Calibri" panose="020F0502020204030204" pitchFamily="34" charset="0"/>
                <a:ea typeface="Calibri" panose="020F0502020204030204" pitchFamily="34" charset="0"/>
                <a:cs typeface="Calibri" panose="020F0502020204030204" pitchFamily="34" charset="0"/>
              </a:rPr>
              <a:t>Steinhaus</a:t>
            </a:r>
            <a:r>
              <a:rPr lang="el-GR" sz="2900" kern="1200" dirty="0">
                <a:solidFill>
                  <a:srgbClr val="663300"/>
                </a:solidFill>
                <a:latin typeface="Calibri" panose="020F0502020204030204" pitchFamily="34" charset="0"/>
                <a:ea typeface="Calibri" panose="020F0502020204030204" pitchFamily="34" charset="0"/>
                <a:cs typeface="Calibri" panose="020F0502020204030204" pitchFamily="34" charset="0"/>
              </a:rPr>
              <a:t>, Μ.</a:t>
            </a:r>
            <a:r>
              <a:rPr lang="en-US" sz="2900" kern="1200" dirty="0">
                <a:solidFill>
                  <a:srgbClr val="663300"/>
                </a:solidFill>
                <a:latin typeface="Calibri" panose="020F0502020204030204" pitchFamily="34" charset="0"/>
                <a:ea typeface="Calibri" panose="020F0502020204030204" pitchFamily="34" charset="0"/>
                <a:cs typeface="Calibri" panose="020F0502020204030204" pitchFamily="34" charset="0"/>
              </a:rPr>
              <a:t> 2021.</a:t>
            </a:r>
            <a:r>
              <a:rPr lang="el-GR" sz="2900" kern="1200" dirty="0">
                <a:solidFill>
                  <a:srgbClr val="663300"/>
                </a:solidFill>
                <a:latin typeface="Calibri" panose="020F0502020204030204" pitchFamily="34" charset="0"/>
                <a:ea typeface="Calibri" panose="020F0502020204030204" pitchFamily="34" charset="0"/>
                <a:cs typeface="Calibri" panose="020F0502020204030204" pitchFamily="34" charset="0"/>
              </a:rPr>
              <a:t> </a:t>
            </a:r>
            <a:r>
              <a:rPr lang="en-US" sz="2900" kern="1200" dirty="0">
                <a:solidFill>
                  <a:srgbClr val="663300"/>
                </a:solidFill>
                <a:latin typeface="Calibri" panose="020F0502020204030204" pitchFamily="34" charset="0"/>
                <a:ea typeface="Calibri" panose="020F0502020204030204" pitchFamily="34" charset="0"/>
                <a:cs typeface="Calibri" panose="020F0502020204030204" pitchFamily="34" charset="0"/>
              </a:rPr>
              <a:t>J. Agric. Food Chemi. 28, 69(29), 8190-8199.</a:t>
            </a:r>
          </a:p>
          <a:p>
            <a:pPr marL="514350" indent="-514350" algn="just" defTabSz="952097">
              <a:buAutoNum type="arabicPeriod"/>
            </a:pPr>
            <a:r>
              <a:rPr lang="it-IT" sz="2900" kern="1200" dirty="0">
                <a:solidFill>
                  <a:srgbClr val="663300"/>
                </a:solidFill>
                <a:latin typeface="Calibri" panose="020F0502020204030204" pitchFamily="34" charset="0"/>
                <a:ea typeface="Calibri" panose="020F0502020204030204" pitchFamily="34" charset="0"/>
                <a:cs typeface="Calibri" panose="020F0502020204030204" pitchFamily="34" charset="0"/>
              </a:rPr>
              <a:t>Hough, G., Garitta, L., Gómez, G. 2006. </a:t>
            </a:r>
            <a:r>
              <a:rPr lang="en-US" sz="2900" kern="1200" dirty="0">
                <a:solidFill>
                  <a:srgbClr val="663300"/>
                </a:solidFill>
                <a:latin typeface="Calibri" panose="020F0502020204030204" pitchFamily="34" charset="0"/>
                <a:ea typeface="Calibri" panose="020F0502020204030204" pitchFamily="34" charset="0"/>
                <a:cs typeface="Calibri" panose="020F0502020204030204" pitchFamily="34" charset="0"/>
              </a:rPr>
              <a:t>Food Qual Pref. 17(6), 468-473.</a:t>
            </a:r>
          </a:p>
          <a:p>
            <a:pPr marL="514350" indent="-514350" algn="just" defTabSz="952097">
              <a:buAutoNum type="arabicPeriod"/>
            </a:pPr>
            <a:r>
              <a:rPr lang="en-US" sz="2900" kern="1200" dirty="0" err="1">
                <a:solidFill>
                  <a:srgbClr val="663300"/>
                </a:solidFill>
                <a:latin typeface="Calibri" panose="020F0502020204030204" pitchFamily="34" charset="0"/>
                <a:ea typeface="Calibri" panose="020F0502020204030204" pitchFamily="34" charset="0"/>
                <a:cs typeface="Calibri" panose="020F0502020204030204" pitchFamily="34" charset="0"/>
              </a:rPr>
              <a:t>Yitayew</a:t>
            </a:r>
            <a:r>
              <a:rPr lang="en-US" sz="2900" kern="1200" dirty="0">
                <a:solidFill>
                  <a:srgbClr val="663300"/>
                </a:solidFill>
                <a:latin typeface="Calibri" panose="020F0502020204030204" pitchFamily="34" charset="0"/>
                <a:ea typeface="Calibri" panose="020F0502020204030204" pitchFamily="34" charset="0"/>
                <a:cs typeface="Calibri" panose="020F0502020204030204" pitchFamily="34" charset="0"/>
              </a:rPr>
              <a:t>, T., Moges, D., Satheesh, N. 2022. Int. J. Food Sci. 8704684.</a:t>
            </a:r>
          </a:p>
          <a:p>
            <a:pPr algn="just" defTabSz="952097"/>
            <a:endParaRPr lang="en-US" sz="3993"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a:p>
            <a:pPr algn="just" defTabSz="952097"/>
            <a:endParaRPr lang="en-US" sz="3993"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1034A42B-000A-3E8F-A0DC-DA1CB142DF78}"/>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3707174" y="15890470"/>
            <a:ext cx="3568650" cy="3927199"/>
          </a:xfrm>
          <a:prstGeom prst="rect">
            <a:avLst/>
          </a:prstGeom>
        </p:spPr>
      </p:pic>
      <p:pic>
        <p:nvPicPr>
          <p:cNvPr id="38" name="Picture 37">
            <a:extLst>
              <a:ext uri="{FF2B5EF4-FFF2-40B4-BE49-F238E27FC236}">
                <a16:creationId xmlns:a16="http://schemas.microsoft.com/office/drawing/2014/main" id="{25C2A9FE-E50F-A3A4-5A48-D9EBA5C0389B}"/>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20431359" y="15764431"/>
            <a:ext cx="3847350" cy="4073033"/>
          </a:xfrm>
          <a:prstGeom prst="rect">
            <a:avLst/>
          </a:prstGeom>
        </p:spPr>
      </p:pic>
      <p:pic>
        <p:nvPicPr>
          <p:cNvPr id="41" name="Picture 40">
            <a:extLst>
              <a:ext uri="{FF2B5EF4-FFF2-40B4-BE49-F238E27FC236}">
                <a16:creationId xmlns:a16="http://schemas.microsoft.com/office/drawing/2014/main" id="{A03C7430-4B6A-A4BC-E970-717544D493A3}"/>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27434245" y="14733093"/>
            <a:ext cx="1949594" cy="1973851"/>
          </a:xfrm>
          <a:prstGeom prst="rect">
            <a:avLst/>
          </a:prstGeom>
        </p:spPr>
      </p:pic>
      <p:pic>
        <p:nvPicPr>
          <p:cNvPr id="16" name="Picture 15">
            <a:extLst>
              <a:ext uri="{FF2B5EF4-FFF2-40B4-BE49-F238E27FC236}">
                <a16:creationId xmlns:a16="http://schemas.microsoft.com/office/drawing/2014/main" id="{EB667F51-8F56-FA8D-9720-6FB82AF3DB3A}"/>
              </a:ext>
            </a:extLst>
          </p:cNvPr>
          <p:cNvPicPr>
            <a:picLocks noChangeAspect="1"/>
          </p:cNvPicPr>
          <p:nvPr userDrawn="1"/>
        </p:nvPicPr>
        <p:blipFill>
          <a:blip r:embed="rId13"/>
          <a:stretch>
            <a:fillRect/>
          </a:stretch>
        </p:blipFill>
        <p:spPr>
          <a:xfrm>
            <a:off x="26196816" y="39268540"/>
            <a:ext cx="3428568" cy="1921505"/>
          </a:xfrm>
          <a:prstGeom prst="rect">
            <a:avLst/>
          </a:prstGeom>
        </p:spPr>
      </p:pic>
      <p:sp>
        <p:nvSpPr>
          <p:cNvPr id="17" name="TextBox 16">
            <a:extLst>
              <a:ext uri="{FF2B5EF4-FFF2-40B4-BE49-F238E27FC236}">
                <a16:creationId xmlns:a16="http://schemas.microsoft.com/office/drawing/2014/main" id="{C71C546D-97CA-16E5-D3B4-654B2DE834C3}"/>
              </a:ext>
            </a:extLst>
          </p:cNvPr>
          <p:cNvSpPr txBox="1"/>
          <p:nvPr userDrawn="1"/>
        </p:nvSpPr>
        <p:spPr>
          <a:xfrm>
            <a:off x="27230253" y="16754806"/>
            <a:ext cx="2274387" cy="3046988"/>
          </a:xfrm>
          <a:prstGeom prst="rect">
            <a:avLst/>
          </a:prstGeom>
          <a:noFill/>
        </p:spPr>
        <p:txBody>
          <a:bodyPr wrap="square">
            <a:spAutoFit/>
          </a:bodyPr>
          <a:lstStyle/>
          <a:p>
            <a:pPr marL="342900" indent="-342900" algn="l">
              <a:buFont typeface="Arial" panose="020B0604020202020204" pitchFamily="34" charset="0"/>
              <a:buChar char="•"/>
            </a:pPr>
            <a:r>
              <a:rPr lang="en-US" sz="2400" kern="1200" dirty="0">
                <a:solidFill>
                  <a:srgbClr val="663300"/>
                </a:solidFill>
                <a:latin typeface="Calibri" panose="020F0502020204030204" pitchFamily="34" charset="0"/>
                <a:ea typeface="Calibri" panose="020F0502020204030204" pitchFamily="34" charset="0"/>
                <a:cs typeface="Calibri" panose="020F0502020204030204" pitchFamily="34" charset="0"/>
              </a:rPr>
              <a:t>Microbial spoilage</a:t>
            </a:r>
          </a:p>
          <a:p>
            <a:pPr marL="342900" indent="-342900" algn="l">
              <a:buFont typeface="Arial" panose="020B0604020202020204" pitchFamily="34" charset="0"/>
              <a:buChar char="•"/>
            </a:pPr>
            <a:r>
              <a:rPr lang="en-US" sz="2400" kern="1200" dirty="0">
                <a:solidFill>
                  <a:srgbClr val="663300"/>
                </a:solidFill>
                <a:latin typeface="Calibri" panose="020F0502020204030204" pitchFamily="34" charset="0"/>
                <a:ea typeface="Calibri" panose="020F0502020204030204" pitchFamily="34" charset="0"/>
                <a:cs typeface="Calibri" panose="020F0502020204030204" pitchFamily="34" charset="0"/>
              </a:rPr>
              <a:t>Instrumental measurement of color &amp; texture</a:t>
            </a:r>
          </a:p>
          <a:p>
            <a:pPr marL="342900" indent="-342900" algn="l">
              <a:buFont typeface="Arial" panose="020B0604020202020204" pitchFamily="34" charset="0"/>
              <a:buChar char="•"/>
            </a:pPr>
            <a:r>
              <a:rPr lang="en-US" sz="2400" kern="1200" dirty="0">
                <a:solidFill>
                  <a:srgbClr val="663300"/>
                </a:solidFill>
                <a:latin typeface="Calibri" panose="020F0502020204030204" pitchFamily="34" charset="0"/>
                <a:ea typeface="Calibri" panose="020F0502020204030204" pitchFamily="34" charset="0"/>
                <a:cs typeface="Calibri" panose="020F0502020204030204" pitchFamily="34" charset="0"/>
              </a:rPr>
              <a:t>Sensory evaluation</a:t>
            </a:r>
            <a:endParaRPr lang="en-US" dirty="0"/>
          </a:p>
        </p:txBody>
      </p:sp>
      <p:graphicFrame>
        <p:nvGraphicFramePr>
          <p:cNvPr id="18" name="Table 17">
            <a:extLst>
              <a:ext uri="{FF2B5EF4-FFF2-40B4-BE49-F238E27FC236}">
                <a16:creationId xmlns:a16="http://schemas.microsoft.com/office/drawing/2014/main" id="{71D3A8C1-B1A1-765B-0D65-169FE5855009}"/>
              </a:ext>
            </a:extLst>
          </p:cNvPr>
          <p:cNvGraphicFramePr>
            <a:graphicFrameLocks noGrp="1"/>
          </p:cNvGraphicFramePr>
          <p:nvPr userDrawn="1">
            <p:extLst>
              <p:ext uri="{D42A27DB-BD31-4B8C-83A1-F6EECF244321}">
                <p14:modId xmlns:p14="http://schemas.microsoft.com/office/powerpoint/2010/main" val="3626317055"/>
              </p:ext>
            </p:extLst>
          </p:nvPr>
        </p:nvGraphicFramePr>
        <p:xfrm>
          <a:off x="23603709" y="29296107"/>
          <a:ext cx="5780129" cy="4667200"/>
        </p:xfrm>
        <a:graphic>
          <a:graphicData uri="http://schemas.openxmlformats.org/drawingml/2006/table">
            <a:tbl>
              <a:tblPr/>
              <a:tblGrid>
                <a:gridCol w="1774379">
                  <a:extLst>
                    <a:ext uri="{9D8B030D-6E8A-4147-A177-3AD203B41FA5}">
                      <a16:colId xmlns:a16="http://schemas.microsoft.com/office/drawing/2014/main" val="2437214165"/>
                    </a:ext>
                  </a:extLst>
                </a:gridCol>
                <a:gridCol w="2002875">
                  <a:extLst>
                    <a:ext uri="{9D8B030D-6E8A-4147-A177-3AD203B41FA5}">
                      <a16:colId xmlns:a16="http://schemas.microsoft.com/office/drawing/2014/main" val="1991374317"/>
                    </a:ext>
                  </a:extLst>
                </a:gridCol>
                <a:gridCol w="2002875">
                  <a:extLst>
                    <a:ext uri="{9D8B030D-6E8A-4147-A177-3AD203B41FA5}">
                      <a16:colId xmlns:a16="http://schemas.microsoft.com/office/drawing/2014/main" val="594556200"/>
                    </a:ext>
                  </a:extLst>
                </a:gridCol>
              </a:tblGrid>
              <a:tr h="1107687">
                <a:tc>
                  <a:txBody>
                    <a:bodyPr/>
                    <a:lstStyle/>
                    <a:p>
                      <a:pPr algn="ctr" fontAlgn="ctr">
                        <a:buNone/>
                      </a:pPr>
                      <a:r>
                        <a:rPr lang="en-US" sz="2000" b="1" i="0" u="none" strike="noStrike" dirty="0">
                          <a:solidFill>
                            <a:srgbClr val="3F3F3F"/>
                          </a:solidFill>
                          <a:effectLst/>
                          <a:latin typeface="Calibri" panose="020F0502020204030204" pitchFamily="34" charset="0"/>
                        </a:rPr>
                        <a:t>Shelf life determining factor</a:t>
                      </a:r>
                      <a:endParaRPr lang="el-GR" sz="2000" b="1" i="0" u="none" strike="noStrike" dirty="0">
                        <a:solidFill>
                          <a:srgbClr val="3F3F3F"/>
                        </a:solidFill>
                        <a:effectLst/>
                        <a:latin typeface="Calibri" panose="020F0502020204030204" pitchFamily="34" charset="0"/>
                      </a:endParaRPr>
                    </a:p>
                  </a:txBody>
                  <a:tcPr marL="9525" marR="9525" marT="9525"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noFill/>
                  </a:tcPr>
                </a:tc>
                <a:tc>
                  <a:txBody>
                    <a:bodyPr/>
                    <a:lstStyle/>
                    <a:p>
                      <a:pPr algn="ctr" fontAlgn="ctr">
                        <a:buNone/>
                      </a:pPr>
                      <a:r>
                        <a:rPr lang="el-GR" sz="2000" b="1" i="0" u="none" strike="noStrike" dirty="0">
                          <a:solidFill>
                            <a:srgbClr val="3F3F3F"/>
                          </a:solidFill>
                          <a:effectLst/>
                          <a:latin typeface="Calibri" panose="020F0502020204030204" pitchFamily="34" charset="0"/>
                        </a:rPr>
                        <a:t>Microbi</a:t>
                      </a:r>
                      <a:r>
                        <a:rPr lang="en-US" sz="2000" b="1" i="0" u="none" strike="noStrike" dirty="0">
                          <a:solidFill>
                            <a:srgbClr val="3F3F3F"/>
                          </a:solidFill>
                          <a:effectLst/>
                          <a:latin typeface="Calibri" panose="020F0502020204030204" pitchFamily="34" charset="0"/>
                        </a:rPr>
                        <a:t>al growth </a:t>
                      </a:r>
                    </a:p>
                    <a:p>
                      <a:pPr algn="ctr" fontAlgn="ctr">
                        <a:buNone/>
                      </a:pPr>
                      <a:r>
                        <a:rPr lang="en-US" sz="2000" b="1" i="0" u="none" strike="noStrike" dirty="0">
                          <a:solidFill>
                            <a:srgbClr val="3F3F3F"/>
                          </a:solidFill>
                          <a:effectLst/>
                          <a:latin typeface="Calibri" panose="020F0502020204030204" pitchFamily="34" charset="0"/>
                        </a:rPr>
                        <a:t>SL Limit TVC (</a:t>
                      </a:r>
                      <a:r>
                        <a:rPr lang="en-US" sz="2000" b="1" i="0" u="none" strike="noStrike" dirty="0" err="1">
                          <a:solidFill>
                            <a:srgbClr val="3F3F3F"/>
                          </a:solidFill>
                          <a:effectLst/>
                          <a:latin typeface="Calibri" panose="020F0502020204030204" pitchFamily="34" charset="0"/>
                        </a:rPr>
                        <a:t>logCFU</a:t>
                      </a:r>
                      <a:r>
                        <a:rPr lang="en-US" sz="2000" b="1" i="0" u="none" strike="noStrike" dirty="0">
                          <a:solidFill>
                            <a:srgbClr val="3F3F3F"/>
                          </a:solidFill>
                          <a:effectLst/>
                          <a:latin typeface="Calibri" panose="020F0502020204030204" pitchFamily="34" charset="0"/>
                        </a:rPr>
                        <a:t>/g)= 6.5</a:t>
                      </a:r>
                    </a:p>
                  </a:txBody>
                  <a:tcPr marL="9525" marR="9525" marT="9525"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C000"/>
                    </a:solidFill>
                  </a:tcPr>
                </a:tc>
                <a:tc>
                  <a:txBody>
                    <a:bodyPr/>
                    <a:lstStyle/>
                    <a:p>
                      <a:pPr algn="ctr" fontAlgn="ctr">
                        <a:buNone/>
                      </a:pPr>
                      <a:r>
                        <a:rPr lang="el-GR" sz="2000" b="1" i="0" u="none" strike="noStrike" dirty="0">
                          <a:solidFill>
                            <a:srgbClr val="3F3F3F"/>
                          </a:solidFill>
                          <a:effectLst/>
                          <a:latin typeface="Calibri" panose="020F0502020204030204" pitchFamily="34" charset="0"/>
                        </a:rPr>
                        <a:t>Sensory evaluation</a:t>
                      </a:r>
                      <a:endParaRPr lang="en-US" sz="2000" b="1" i="0" u="none" strike="noStrike" dirty="0">
                        <a:solidFill>
                          <a:srgbClr val="3F3F3F"/>
                        </a:solidFill>
                        <a:effectLst/>
                        <a:latin typeface="Calibri" panose="020F0502020204030204" pitchFamily="34" charset="0"/>
                      </a:endParaRPr>
                    </a:p>
                    <a:p>
                      <a:pPr algn="ctr" fontAlgn="ctr">
                        <a:buNone/>
                      </a:pPr>
                      <a:r>
                        <a:rPr lang="en-US" sz="2000" b="1" i="0" u="none" strike="noStrike" dirty="0">
                          <a:solidFill>
                            <a:srgbClr val="3F3F3F"/>
                          </a:solidFill>
                          <a:effectLst/>
                          <a:latin typeface="Calibri" panose="020F0502020204030204" pitchFamily="34" charset="0"/>
                        </a:rPr>
                        <a:t>SL Limit: Score=4.0/9.0</a:t>
                      </a:r>
                      <a:endParaRPr lang="el-GR" sz="2000" b="1" i="0" u="none" strike="noStrike" dirty="0">
                        <a:solidFill>
                          <a:srgbClr val="3F3F3F"/>
                        </a:solidFill>
                        <a:effectLst/>
                        <a:latin typeface="Calibri" panose="020F0502020204030204" pitchFamily="34" charset="0"/>
                      </a:endParaRPr>
                    </a:p>
                  </a:txBody>
                  <a:tcPr marL="9525" marR="9525" marT="9525"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9999"/>
                    </a:solidFill>
                  </a:tcPr>
                </a:tc>
                <a:extLst>
                  <a:ext uri="{0D108BD9-81ED-4DB2-BD59-A6C34878D82A}">
                    <a16:rowId xmlns:a16="http://schemas.microsoft.com/office/drawing/2014/main" val="1684987874"/>
                  </a:ext>
                </a:extLst>
              </a:tr>
              <a:tr h="335461">
                <a:tc>
                  <a:txBody>
                    <a:bodyPr/>
                    <a:lstStyle/>
                    <a:p>
                      <a:pPr algn="ctr" fontAlgn="ctr">
                        <a:buNone/>
                      </a:pPr>
                      <a:r>
                        <a:rPr lang="el-GR" sz="2000" b="1" i="0" u="none" strike="noStrike" dirty="0">
                          <a:solidFill>
                            <a:srgbClr val="3F3F3F"/>
                          </a:solidFill>
                          <a:effectLst/>
                          <a:latin typeface="Calibri" panose="020F0502020204030204" pitchFamily="34" charset="0"/>
                        </a:rPr>
                        <a:t>Sample</a:t>
                      </a:r>
                    </a:p>
                  </a:txBody>
                  <a:tcPr marL="9525" marR="9525" marT="9525"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noFill/>
                  </a:tcPr>
                </a:tc>
                <a:tc>
                  <a:txBody>
                    <a:bodyPr/>
                    <a:lstStyle/>
                    <a:p>
                      <a:pPr algn="ctr" fontAlgn="ctr">
                        <a:buNone/>
                      </a:pPr>
                      <a:r>
                        <a:rPr lang="el-GR" sz="2000" b="1" i="0" u="none" strike="noStrike" dirty="0">
                          <a:solidFill>
                            <a:srgbClr val="3F3F3F"/>
                          </a:solidFill>
                          <a:effectLst/>
                          <a:latin typeface="Calibri" panose="020F0502020204030204" pitchFamily="34" charset="0"/>
                        </a:rPr>
                        <a:t>Days</a:t>
                      </a:r>
                    </a:p>
                  </a:txBody>
                  <a:tcPr marL="9525" marR="9525" marT="9525"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C000"/>
                    </a:solidFill>
                  </a:tcPr>
                </a:tc>
                <a:tc>
                  <a:txBody>
                    <a:bodyPr/>
                    <a:lstStyle/>
                    <a:p>
                      <a:pPr algn="ctr" fontAlgn="ctr">
                        <a:buNone/>
                      </a:pPr>
                      <a:r>
                        <a:rPr lang="el-GR" sz="2000" b="1" i="0" u="none" strike="noStrike" dirty="0">
                          <a:solidFill>
                            <a:srgbClr val="3F3F3F"/>
                          </a:solidFill>
                          <a:effectLst/>
                          <a:latin typeface="Calibri" panose="020F0502020204030204" pitchFamily="34" charset="0"/>
                        </a:rPr>
                        <a:t>Days</a:t>
                      </a:r>
                    </a:p>
                  </a:txBody>
                  <a:tcPr marL="9525" marR="9525" marT="9525"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9999"/>
                    </a:solidFill>
                  </a:tcPr>
                </a:tc>
                <a:extLst>
                  <a:ext uri="{0D108BD9-81ED-4DB2-BD59-A6C34878D82A}">
                    <a16:rowId xmlns:a16="http://schemas.microsoft.com/office/drawing/2014/main" val="3764149263"/>
                  </a:ext>
                </a:extLst>
              </a:tr>
              <a:tr h="335461">
                <a:tc>
                  <a:txBody>
                    <a:bodyPr/>
                    <a:lstStyle/>
                    <a:p>
                      <a:pPr algn="ctr" fontAlgn="ctr">
                        <a:buNone/>
                      </a:pPr>
                      <a:r>
                        <a:rPr lang="el-GR" sz="2000" b="1" i="0" u="none" strike="noStrike" dirty="0">
                          <a:solidFill>
                            <a:srgbClr val="3F3F3F"/>
                          </a:solidFill>
                          <a:effectLst/>
                          <a:latin typeface="Calibri" panose="020F0502020204030204" pitchFamily="34" charset="0"/>
                        </a:rPr>
                        <a:t>0%(20°C)</a:t>
                      </a:r>
                    </a:p>
                  </a:txBody>
                  <a:tcPr marL="9525" marR="9525" marT="9525"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noFill/>
                  </a:tcPr>
                </a:tc>
                <a:tc>
                  <a:txBody>
                    <a:bodyPr/>
                    <a:lstStyle/>
                    <a:p>
                      <a:pPr algn="ctr" fontAlgn="ctr">
                        <a:buNone/>
                      </a:pPr>
                      <a:r>
                        <a:rPr lang="el-GR" sz="2000" b="1" i="0" u="none" strike="noStrike" dirty="0">
                          <a:solidFill>
                            <a:srgbClr val="FF0000"/>
                          </a:solidFill>
                          <a:effectLst/>
                          <a:latin typeface="Calibri" panose="020F0502020204030204" pitchFamily="34" charset="0"/>
                        </a:rPr>
                        <a:t>9</a:t>
                      </a:r>
                    </a:p>
                  </a:txBody>
                  <a:tcPr marL="9525" marR="9525" marT="9525"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E699"/>
                    </a:solidFill>
                  </a:tcPr>
                </a:tc>
                <a:tc>
                  <a:txBody>
                    <a:bodyPr/>
                    <a:lstStyle/>
                    <a:p>
                      <a:pPr algn="ctr" fontAlgn="ctr">
                        <a:buNone/>
                      </a:pPr>
                      <a:r>
                        <a:rPr lang="el-GR" sz="2000" b="1" i="0" u="none" strike="noStrike" dirty="0">
                          <a:solidFill>
                            <a:srgbClr val="3F3F3F"/>
                          </a:solidFill>
                          <a:effectLst/>
                          <a:latin typeface="Calibri" panose="020F0502020204030204" pitchFamily="34" charset="0"/>
                        </a:rPr>
                        <a:t>11</a:t>
                      </a:r>
                    </a:p>
                  </a:txBody>
                  <a:tcPr marL="9525" marR="9525" marT="9525"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D7AF"/>
                    </a:solidFill>
                  </a:tcPr>
                </a:tc>
                <a:extLst>
                  <a:ext uri="{0D108BD9-81ED-4DB2-BD59-A6C34878D82A}">
                    <a16:rowId xmlns:a16="http://schemas.microsoft.com/office/drawing/2014/main" val="1462268738"/>
                  </a:ext>
                </a:extLst>
              </a:tr>
              <a:tr h="335461">
                <a:tc>
                  <a:txBody>
                    <a:bodyPr/>
                    <a:lstStyle/>
                    <a:p>
                      <a:pPr algn="ctr" fontAlgn="ctr">
                        <a:buNone/>
                      </a:pPr>
                      <a:r>
                        <a:rPr lang="el-GR" sz="2000" b="1" i="0" u="none" strike="noStrike" dirty="0">
                          <a:solidFill>
                            <a:srgbClr val="3F3F3F"/>
                          </a:solidFill>
                          <a:effectLst/>
                          <a:latin typeface="Calibri" panose="020F0502020204030204" pitchFamily="34" charset="0"/>
                        </a:rPr>
                        <a:t>0%(30°C)</a:t>
                      </a:r>
                    </a:p>
                  </a:txBody>
                  <a:tcPr marL="9525" marR="9525" marT="9525"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noFill/>
                  </a:tcPr>
                </a:tc>
                <a:tc>
                  <a:txBody>
                    <a:bodyPr/>
                    <a:lstStyle/>
                    <a:p>
                      <a:pPr algn="ctr" fontAlgn="ctr">
                        <a:buNone/>
                      </a:pPr>
                      <a:r>
                        <a:rPr lang="el-GR" sz="2000" b="1" i="0" u="none" strike="noStrike" dirty="0">
                          <a:solidFill>
                            <a:srgbClr val="FF0000"/>
                          </a:solidFill>
                          <a:effectLst/>
                          <a:latin typeface="Calibri" panose="020F0502020204030204" pitchFamily="34" charset="0"/>
                        </a:rPr>
                        <a:t>9</a:t>
                      </a:r>
                    </a:p>
                  </a:txBody>
                  <a:tcPr marL="9525" marR="9525" marT="9525"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E699"/>
                    </a:solidFill>
                  </a:tcPr>
                </a:tc>
                <a:tc>
                  <a:txBody>
                    <a:bodyPr/>
                    <a:lstStyle/>
                    <a:p>
                      <a:pPr algn="ctr" fontAlgn="ctr">
                        <a:buNone/>
                      </a:pPr>
                      <a:r>
                        <a:rPr lang="el-GR" sz="2000" b="1" i="0" u="none" strike="noStrike" dirty="0">
                          <a:solidFill>
                            <a:srgbClr val="3F3F3F"/>
                          </a:solidFill>
                          <a:effectLst/>
                          <a:latin typeface="Calibri" panose="020F0502020204030204" pitchFamily="34" charset="0"/>
                        </a:rPr>
                        <a:t>11</a:t>
                      </a:r>
                    </a:p>
                  </a:txBody>
                  <a:tcPr marL="9525" marR="9525" marT="9525"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D7AF"/>
                    </a:solidFill>
                  </a:tcPr>
                </a:tc>
                <a:extLst>
                  <a:ext uri="{0D108BD9-81ED-4DB2-BD59-A6C34878D82A}">
                    <a16:rowId xmlns:a16="http://schemas.microsoft.com/office/drawing/2014/main" val="830021596"/>
                  </a:ext>
                </a:extLst>
              </a:tr>
              <a:tr h="335461">
                <a:tc>
                  <a:txBody>
                    <a:bodyPr/>
                    <a:lstStyle/>
                    <a:p>
                      <a:pPr algn="ctr" fontAlgn="ctr">
                        <a:buNone/>
                      </a:pPr>
                      <a:r>
                        <a:rPr lang="el-GR" sz="2000" b="1" i="0" u="none" strike="noStrike" dirty="0">
                          <a:solidFill>
                            <a:srgbClr val="3F3F3F"/>
                          </a:solidFill>
                          <a:effectLst/>
                          <a:latin typeface="Calibri" panose="020F0502020204030204" pitchFamily="34" charset="0"/>
                        </a:rPr>
                        <a:t>0%(40°C)</a:t>
                      </a:r>
                    </a:p>
                  </a:txBody>
                  <a:tcPr marL="9525" marR="9525" marT="9525"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noFill/>
                  </a:tcPr>
                </a:tc>
                <a:tc>
                  <a:txBody>
                    <a:bodyPr/>
                    <a:lstStyle/>
                    <a:p>
                      <a:pPr algn="ctr" fontAlgn="ctr">
                        <a:buNone/>
                      </a:pPr>
                      <a:r>
                        <a:rPr lang="el-GR" sz="2000" b="1" i="0" u="none" strike="noStrike" dirty="0">
                          <a:solidFill>
                            <a:srgbClr val="FF0000"/>
                          </a:solidFill>
                          <a:effectLst/>
                          <a:latin typeface="Calibri" panose="020F0502020204030204" pitchFamily="34" charset="0"/>
                        </a:rPr>
                        <a:t>9</a:t>
                      </a:r>
                    </a:p>
                  </a:txBody>
                  <a:tcPr marL="9525" marR="9525" marT="9525"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E699"/>
                    </a:solidFill>
                  </a:tcPr>
                </a:tc>
                <a:tc>
                  <a:txBody>
                    <a:bodyPr/>
                    <a:lstStyle/>
                    <a:p>
                      <a:pPr algn="ctr" fontAlgn="ctr">
                        <a:buNone/>
                      </a:pPr>
                      <a:r>
                        <a:rPr lang="el-GR" sz="2000" b="1" i="0" u="none" strike="noStrike" dirty="0">
                          <a:solidFill>
                            <a:srgbClr val="3F3F3F"/>
                          </a:solidFill>
                          <a:effectLst/>
                          <a:latin typeface="Calibri" panose="020F0502020204030204" pitchFamily="34" charset="0"/>
                        </a:rPr>
                        <a:t>9</a:t>
                      </a:r>
                    </a:p>
                  </a:txBody>
                  <a:tcPr marL="9525" marR="9525" marT="9525"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D7AF"/>
                    </a:solidFill>
                  </a:tcPr>
                </a:tc>
                <a:extLst>
                  <a:ext uri="{0D108BD9-81ED-4DB2-BD59-A6C34878D82A}">
                    <a16:rowId xmlns:a16="http://schemas.microsoft.com/office/drawing/2014/main" val="4026870927"/>
                  </a:ext>
                </a:extLst>
              </a:tr>
              <a:tr h="335461">
                <a:tc>
                  <a:txBody>
                    <a:bodyPr/>
                    <a:lstStyle/>
                    <a:p>
                      <a:pPr algn="ctr" fontAlgn="ctr">
                        <a:buNone/>
                      </a:pPr>
                      <a:r>
                        <a:rPr lang="el-GR" sz="2000" b="1" i="0" u="none" strike="noStrike">
                          <a:solidFill>
                            <a:srgbClr val="3F3F3F"/>
                          </a:solidFill>
                          <a:effectLst/>
                          <a:latin typeface="Calibri" panose="020F0502020204030204" pitchFamily="34" charset="0"/>
                        </a:rPr>
                        <a:t>15%(20°C)</a:t>
                      </a:r>
                    </a:p>
                  </a:txBody>
                  <a:tcPr marL="9525" marR="9525" marT="9525"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noFill/>
                  </a:tcPr>
                </a:tc>
                <a:tc>
                  <a:txBody>
                    <a:bodyPr/>
                    <a:lstStyle/>
                    <a:p>
                      <a:pPr algn="ctr" fontAlgn="ctr">
                        <a:buNone/>
                      </a:pPr>
                      <a:r>
                        <a:rPr lang="el-GR" sz="2000" b="1" i="0" u="none" strike="noStrike" dirty="0">
                          <a:solidFill>
                            <a:srgbClr val="FF0000"/>
                          </a:solidFill>
                          <a:effectLst/>
                          <a:latin typeface="Calibri" panose="020F0502020204030204" pitchFamily="34" charset="0"/>
                        </a:rPr>
                        <a:t>7</a:t>
                      </a:r>
                    </a:p>
                  </a:txBody>
                  <a:tcPr marL="9525" marR="9525" marT="9525"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E699"/>
                    </a:solidFill>
                  </a:tcPr>
                </a:tc>
                <a:tc>
                  <a:txBody>
                    <a:bodyPr/>
                    <a:lstStyle/>
                    <a:p>
                      <a:pPr algn="ctr" fontAlgn="ctr">
                        <a:buNone/>
                      </a:pPr>
                      <a:r>
                        <a:rPr lang="el-GR" sz="2000" b="1" i="0" u="none" strike="noStrike" dirty="0">
                          <a:solidFill>
                            <a:srgbClr val="3F3F3F"/>
                          </a:solidFill>
                          <a:effectLst/>
                          <a:latin typeface="Calibri" panose="020F0502020204030204" pitchFamily="34" charset="0"/>
                        </a:rPr>
                        <a:t>14</a:t>
                      </a:r>
                    </a:p>
                  </a:txBody>
                  <a:tcPr marL="9525" marR="9525" marT="9525"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D7AF"/>
                    </a:solidFill>
                  </a:tcPr>
                </a:tc>
                <a:extLst>
                  <a:ext uri="{0D108BD9-81ED-4DB2-BD59-A6C34878D82A}">
                    <a16:rowId xmlns:a16="http://schemas.microsoft.com/office/drawing/2014/main" val="1656700159"/>
                  </a:ext>
                </a:extLst>
              </a:tr>
              <a:tr h="335461">
                <a:tc>
                  <a:txBody>
                    <a:bodyPr/>
                    <a:lstStyle/>
                    <a:p>
                      <a:pPr algn="ctr" fontAlgn="ctr">
                        <a:buNone/>
                      </a:pPr>
                      <a:r>
                        <a:rPr lang="el-GR" sz="2000" b="1" i="0" u="none" strike="noStrike" dirty="0">
                          <a:solidFill>
                            <a:srgbClr val="3F3F3F"/>
                          </a:solidFill>
                          <a:effectLst/>
                          <a:latin typeface="Calibri" panose="020F0502020204030204" pitchFamily="34" charset="0"/>
                        </a:rPr>
                        <a:t>15%(30°C)</a:t>
                      </a:r>
                    </a:p>
                  </a:txBody>
                  <a:tcPr marL="9525" marR="9525" marT="9525"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noFill/>
                  </a:tcPr>
                </a:tc>
                <a:tc>
                  <a:txBody>
                    <a:bodyPr/>
                    <a:lstStyle/>
                    <a:p>
                      <a:pPr algn="ctr" fontAlgn="ctr">
                        <a:buNone/>
                      </a:pPr>
                      <a:r>
                        <a:rPr lang="el-GR" sz="2000" b="1" i="0" u="none" strike="noStrike" dirty="0">
                          <a:solidFill>
                            <a:srgbClr val="FF0000"/>
                          </a:solidFill>
                          <a:effectLst/>
                          <a:latin typeface="Calibri" panose="020F0502020204030204" pitchFamily="34" charset="0"/>
                        </a:rPr>
                        <a:t>7</a:t>
                      </a:r>
                    </a:p>
                  </a:txBody>
                  <a:tcPr marL="9525" marR="9525" marT="9525"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E699"/>
                    </a:solidFill>
                  </a:tcPr>
                </a:tc>
                <a:tc>
                  <a:txBody>
                    <a:bodyPr/>
                    <a:lstStyle/>
                    <a:p>
                      <a:pPr algn="ctr" fontAlgn="ctr">
                        <a:buNone/>
                      </a:pPr>
                      <a:r>
                        <a:rPr lang="el-GR" sz="2000" b="1" i="0" u="none" strike="noStrike" dirty="0">
                          <a:solidFill>
                            <a:srgbClr val="3F3F3F"/>
                          </a:solidFill>
                          <a:effectLst/>
                          <a:latin typeface="Calibri" panose="020F0502020204030204" pitchFamily="34" charset="0"/>
                        </a:rPr>
                        <a:t>9</a:t>
                      </a:r>
                    </a:p>
                  </a:txBody>
                  <a:tcPr marL="9525" marR="9525" marT="9525"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D7AF"/>
                    </a:solidFill>
                  </a:tcPr>
                </a:tc>
                <a:extLst>
                  <a:ext uri="{0D108BD9-81ED-4DB2-BD59-A6C34878D82A}">
                    <a16:rowId xmlns:a16="http://schemas.microsoft.com/office/drawing/2014/main" val="96585002"/>
                  </a:ext>
                </a:extLst>
              </a:tr>
              <a:tr h="335461">
                <a:tc>
                  <a:txBody>
                    <a:bodyPr/>
                    <a:lstStyle/>
                    <a:p>
                      <a:pPr algn="ctr" fontAlgn="ctr">
                        <a:buNone/>
                      </a:pPr>
                      <a:r>
                        <a:rPr lang="el-GR" sz="2000" b="1" i="0" u="none" strike="noStrike" dirty="0">
                          <a:solidFill>
                            <a:srgbClr val="3F3F3F"/>
                          </a:solidFill>
                          <a:effectLst/>
                          <a:latin typeface="Calibri" panose="020F0502020204030204" pitchFamily="34" charset="0"/>
                        </a:rPr>
                        <a:t>15%(40°C)</a:t>
                      </a:r>
                    </a:p>
                  </a:txBody>
                  <a:tcPr marL="9525" marR="9525" marT="9525"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noFill/>
                  </a:tcPr>
                </a:tc>
                <a:tc>
                  <a:txBody>
                    <a:bodyPr/>
                    <a:lstStyle/>
                    <a:p>
                      <a:pPr algn="ctr" fontAlgn="ctr">
                        <a:buNone/>
                      </a:pPr>
                      <a:r>
                        <a:rPr lang="el-GR" sz="2000" b="1" i="0" u="none" strike="noStrike" dirty="0">
                          <a:solidFill>
                            <a:srgbClr val="3F3F3F"/>
                          </a:solidFill>
                          <a:effectLst/>
                          <a:latin typeface="Calibri" panose="020F0502020204030204" pitchFamily="34" charset="0"/>
                        </a:rPr>
                        <a:t>7</a:t>
                      </a:r>
                    </a:p>
                  </a:txBody>
                  <a:tcPr marL="9525" marR="9525" marT="9525"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E699"/>
                    </a:solidFill>
                  </a:tcPr>
                </a:tc>
                <a:tc>
                  <a:txBody>
                    <a:bodyPr/>
                    <a:lstStyle/>
                    <a:p>
                      <a:pPr algn="ctr" fontAlgn="ctr">
                        <a:buNone/>
                      </a:pPr>
                      <a:r>
                        <a:rPr lang="el-GR" sz="2000" b="1" i="0" u="none" strike="noStrike" dirty="0">
                          <a:solidFill>
                            <a:srgbClr val="FF0000"/>
                          </a:solidFill>
                          <a:effectLst/>
                          <a:latin typeface="Calibri" panose="020F0502020204030204" pitchFamily="34" charset="0"/>
                        </a:rPr>
                        <a:t>6</a:t>
                      </a:r>
                    </a:p>
                  </a:txBody>
                  <a:tcPr marL="9525" marR="9525" marT="9525"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D7AF"/>
                    </a:solidFill>
                  </a:tcPr>
                </a:tc>
                <a:extLst>
                  <a:ext uri="{0D108BD9-81ED-4DB2-BD59-A6C34878D82A}">
                    <a16:rowId xmlns:a16="http://schemas.microsoft.com/office/drawing/2014/main" val="3925765"/>
                  </a:ext>
                </a:extLst>
              </a:tr>
              <a:tr h="335461">
                <a:tc>
                  <a:txBody>
                    <a:bodyPr/>
                    <a:lstStyle/>
                    <a:p>
                      <a:pPr algn="ctr" fontAlgn="ctr">
                        <a:buNone/>
                      </a:pPr>
                      <a:r>
                        <a:rPr lang="el-GR" sz="2000" b="1" i="0" u="none" strike="noStrike" dirty="0">
                          <a:solidFill>
                            <a:srgbClr val="3F3F3F"/>
                          </a:solidFill>
                          <a:effectLst/>
                          <a:latin typeface="Calibri" panose="020F0502020204030204" pitchFamily="34" charset="0"/>
                        </a:rPr>
                        <a:t>30%(20°C)</a:t>
                      </a:r>
                    </a:p>
                  </a:txBody>
                  <a:tcPr marL="9525" marR="9525" marT="9525"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noFill/>
                  </a:tcPr>
                </a:tc>
                <a:tc>
                  <a:txBody>
                    <a:bodyPr/>
                    <a:lstStyle/>
                    <a:p>
                      <a:pPr algn="ctr" fontAlgn="ctr">
                        <a:buNone/>
                      </a:pPr>
                      <a:r>
                        <a:rPr lang="el-GR" sz="2000" b="1" i="0" u="none" strike="noStrike" dirty="0">
                          <a:solidFill>
                            <a:srgbClr val="FF0000"/>
                          </a:solidFill>
                          <a:effectLst/>
                          <a:latin typeface="Calibri" panose="020F0502020204030204" pitchFamily="34" charset="0"/>
                        </a:rPr>
                        <a:t>5</a:t>
                      </a:r>
                    </a:p>
                  </a:txBody>
                  <a:tcPr marL="9525" marR="9525" marT="9525"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E699"/>
                    </a:solidFill>
                  </a:tcPr>
                </a:tc>
                <a:tc>
                  <a:txBody>
                    <a:bodyPr/>
                    <a:lstStyle/>
                    <a:p>
                      <a:pPr algn="ctr" fontAlgn="ctr">
                        <a:buNone/>
                      </a:pPr>
                      <a:r>
                        <a:rPr lang="el-GR" sz="2000" b="1" i="0" u="none" strike="noStrike" dirty="0">
                          <a:solidFill>
                            <a:srgbClr val="3F3F3F"/>
                          </a:solidFill>
                          <a:effectLst/>
                          <a:latin typeface="Calibri" panose="020F0502020204030204" pitchFamily="34" charset="0"/>
                        </a:rPr>
                        <a:t>6</a:t>
                      </a:r>
                    </a:p>
                  </a:txBody>
                  <a:tcPr marL="9525" marR="9525" marT="9525"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D7AF"/>
                    </a:solidFill>
                  </a:tcPr>
                </a:tc>
                <a:extLst>
                  <a:ext uri="{0D108BD9-81ED-4DB2-BD59-A6C34878D82A}">
                    <a16:rowId xmlns:a16="http://schemas.microsoft.com/office/drawing/2014/main" val="874315465"/>
                  </a:ext>
                </a:extLst>
              </a:tr>
              <a:tr h="335461">
                <a:tc>
                  <a:txBody>
                    <a:bodyPr/>
                    <a:lstStyle/>
                    <a:p>
                      <a:pPr algn="ctr" fontAlgn="ctr">
                        <a:buNone/>
                      </a:pPr>
                      <a:r>
                        <a:rPr lang="el-GR" sz="2000" b="1" i="0" u="none" strike="noStrike" dirty="0">
                          <a:solidFill>
                            <a:srgbClr val="3F3F3F"/>
                          </a:solidFill>
                          <a:effectLst/>
                          <a:latin typeface="Calibri" panose="020F0502020204030204" pitchFamily="34" charset="0"/>
                        </a:rPr>
                        <a:t>30%(30°C)</a:t>
                      </a:r>
                    </a:p>
                  </a:txBody>
                  <a:tcPr marL="9525" marR="9525" marT="9525"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noFill/>
                  </a:tcPr>
                </a:tc>
                <a:tc>
                  <a:txBody>
                    <a:bodyPr/>
                    <a:lstStyle/>
                    <a:p>
                      <a:pPr algn="ctr" fontAlgn="ctr">
                        <a:buNone/>
                      </a:pPr>
                      <a:r>
                        <a:rPr lang="el-GR" sz="2000" b="1" i="0" u="none" strike="noStrike" dirty="0">
                          <a:solidFill>
                            <a:srgbClr val="FF0000"/>
                          </a:solidFill>
                          <a:effectLst/>
                          <a:latin typeface="Calibri" panose="020F0502020204030204" pitchFamily="34" charset="0"/>
                        </a:rPr>
                        <a:t>5</a:t>
                      </a:r>
                    </a:p>
                  </a:txBody>
                  <a:tcPr marL="9525" marR="9525" marT="9525"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E699"/>
                    </a:solidFill>
                  </a:tcPr>
                </a:tc>
                <a:tc>
                  <a:txBody>
                    <a:bodyPr/>
                    <a:lstStyle/>
                    <a:p>
                      <a:pPr algn="ctr" fontAlgn="ctr">
                        <a:buNone/>
                      </a:pPr>
                      <a:r>
                        <a:rPr lang="el-GR" sz="2000" b="1" i="0" u="none" strike="noStrike" dirty="0">
                          <a:solidFill>
                            <a:srgbClr val="3F3F3F"/>
                          </a:solidFill>
                          <a:effectLst/>
                          <a:latin typeface="Calibri" panose="020F0502020204030204" pitchFamily="34" charset="0"/>
                        </a:rPr>
                        <a:t>5</a:t>
                      </a:r>
                    </a:p>
                  </a:txBody>
                  <a:tcPr marL="9525" marR="9525" marT="9525"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D7AF"/>
                    </a:solidFill>
                  </a:tcPr>
                </a:tc>
                <a:extLst>
                  <a:ext uri="{0D108BD9-81ED-4DB2-BD59-A6C34878D82A}">
                    <a16:rowId xmlns:a16="http://schemas.microsoft.com/office/drawing/2014/main" val="3206335810"/>
                  </a:ext>
                </a:extLst>
              </a:tr>
              <a:tr h="419326">
                <a:tc>
                  <a:txBody>
                    <a:bodyPr/>
                    <a:lstStyle/>
                    <a:p>
                      <a:pPr algn="ctr" fontAlgn="ctr">
                        <a:buNone/>
                      </a:pPr>
                      <a:r>
                        <a:rPr lang="el-GR" sz="2000" b="1" i="0" u="none" strike="noStrike" dirty="0">
                          <a:solidFill>
                            <a:srgbClr val="3F3F3F"/>
                          </a:solidFill>
                          <a:effectLst/>
                          <a:latin typeface="Calibri" panose="020F0502020204030204" pitchFamily="34" charset="0"/>
                        </a:rPr>
                        <a:t>30%(40°C)</a:t>
                      </a:r>
                    </a:p>
                  </a:txBody>
                  <a:tcPr marL="9525" marR="9525" marT="9525"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noFill/>
                  </a:tcPr>
                </a:tc>
                <a:tc>
                  <a:txBody>
                    <a:bodyPr/>
                    <a:lstStyle/>
                    <a:p>
                      <a:pPr algn="ctr" fontAlgn="ctr">
                        <a:buNone/>
                      </a:pPr>
                      <a:r>
                        <a:rPr lang="el-GR" sz="2000" b="1" i="0" u="none" strike="noStrike" dirty="0">
                          <a:solidFill>
                            <a:srgbClr val="3F3F3F"/>
                          </a:solidFill>
                          <a:effectLst/>
                          <a:latin typeface="Calibri" panose="020F0502020204030204" pitchFamily="34" charset="0"/>
                        </a:rPr>
                        <a:t>5</a:t>
                      </a:r>
                    </a:p>
                  </a:txBody>
                  <a:tcPr marL="9525" marR="9525" marT="9525"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E699"/>
                    </a:solidFill>
                  </a:tcPr>
                </a:tc>
                <a:tc>
                  <a:txBody>
                    <a:bodyPr/>
                    <a:lstStyle/>
                    <a:p>
                      <a:pPr algn="ctr" fontAlgn="ctr">
                        <a:buNone/>
                      </a:pPr>
                      <a:r>
                        <a:rPr lang="el-GR" sz="2000" b="1" i="0" u="none" strike="noStrike" dirty="0">
                          <a:solidFill>
                            <a:srgbClr val="FF0000"/>
                          </a:solidFill>
                          <a:effectLst/>
                          <a:latin typeface="Calibri" panose="020F0502020204030204" pitchFamily="34" charset="0"/>
                        </a:rPr>
                        <a:t>3</a:t>
                      </a:r>
                    </a:p>
                  </a:txBody>
                  <a:tcPr marL="9525" marR="9525" marT="9525" marB="0" anchor="ctr">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FD7AF"/>
                    </a:solidFill>
                  </a:tcPr>
                </a:tc>
                <a:extLst>
                  <a:ext uri="{0D108BD9-81ED-4DB2-BD59-A6C34878D82A}">
                    <a16:rowId xmlns:a16="http://schemas.microsoft.com/office/drawing/2014/main" val="4149598779"/>
                  </a:ext>
                </a:extLst>
              </a:tr>
            </a:tbl>
          </a:graphicData>
        </a:graphic>
      </p:graphicFrame>
    </p:spTree>
  </p:cSld>
  <p:clrMap bg1="lt1" tx1="dk1" bg2="lt2" tx2="dk2" accent1="accent1" accent2="accent2" accent3="accent3" accent4="accent4" accent5="accent5" accent6="accent6" hlink="hlink" folHlink="folHlink"/>
  <p:sldLayoutIdLst>
    <p:sldLayoutId id="2147483649" r:id="rId1"/>
  </p:sldLayoutIdLst>
  <p:txStyles>
    <p:titleStyle>
      <a:lvl1pPr algn="ctr" defTabSz="3519488" rtl="0" eaLnBrk="0" fontAlgn="base" hangingPunct="0">
        <a:spcBef>
          <a:spcPct val="0"/>
        </a:spcBef>
        <a:spcAft>
          <a:spcPct val="0"/>
        </a:spcAft>
        <a:defRPr sz="17100">
          <a:solidFill>
            <a:schemeClr val="tx2"/>
          </a:solidFill>
          <a:latin typeface="+mj-lt"/>
          <a:ea typeface="+mj-ea"/>
          <a:cs typeface="+mj-cs"/>
        </a:defRPr>
      </a:lvl1pPr>
      <a:lvl2pPr algn="ctr" defTabSz="3519488" rtl="0" eaLnBrk="0" fontAlgn="base" hangingPunct="0">
        <a:spcBef>
          <a:spcPct val="0"/>
        </a:spcBef>
        <a:spcAft>
          <a:spcPct val="0"/>
        </a:spcAft>
        <a:defRPr sz="17100">
          <a:solidFill>
            <a:schemeClr val="tx2"/>
          </a:solidFill>
          <a:latin typeface="Times New Roman" pitchFamily="18" charset="0"/>
        </a:defRPr>
      </a:lvl2pPr>
      <a:lvl3pPr algn="ctr" defTabSz="3519488" rtl="0" eaLnBrk="0" fontAlgn="base" hangingPunct="0">
        <a:spcBef>
          <a:spcPct val="0"/>
        </a:spcBef>
        <a:spcAft>
          <a:spcPct val="0"/>
        </a:spcAft>
        <a:defRPr sz="17100">
          <a:solidFill>
            <a:schemeClr val="tx2"/>
          </a:solidFill>
          <a:latin typeface="Times New Roman" pitchFamily="18" charset="0"/>
        </a:defRPr>
      </a:lvl3pPr>
      <a:lvl4pPr algn="ctr" defTabSz="3519488" rtl="0" eaLnBrk="0" fontAlgn="base" hangingPunct="0">
        <a:spcBef>
          <a:spcPct val="0"/>
        </a:spcBef>
        <a:spcAft>
          <a:spcPct val="0"/>
        </a:spcAft>
        <a:defRPr sz="17100">
          <a:solidFill>
            <a:schemeClr val="tx2"/>
          </a:solidFill>
          <a:latin typeface="Times New Roman" pitchFamily="18" charset="0"/>
        </a:defRPr>
      </a:lvl4pPr>
      <a:lvl5pPr algn="ctr" defTabSz="3519488" rtl="0" eaLnBrk="0" fontAlgn="base" hangingPunct="0">
        <a:spcBef>
          <a:spcPct val="0"/>
        </a:spcBef>
        <a:spcAft>
          <a:spcPct val="0"/>
        </a:spcAft>
        <a:defRPr sz="17100">
          <a:solidFill>
            <a:schemeClr val="tx2"/>
          </a:solidFill>
          <a:latin typeface="Times New Roman" pitchFamily="18" charset="0"/>
        </a:defRPr>
      </a:lvl5pPr>
      <a:lvl6pPr marL="370305" algn="ctr" defTabSz="3521757" rtl="0" fontAlgn="base">
        <a:spcBef>
          <a:spcPct val="0"/>
        </a:spcBef>
        <a:spcAft>
          <a:spcPct val="0"/>
        </a:spcAft>
        <a:defRPr sz="17100">
          <a:solidFill>
            <a:schemeClr val="tx2"/>
          </a:solidFill>
          <a:latin typeface="Times New Roman" pitchFamily="18" charset="0"/>
        </a:defRPr>
      </a:lvl6pPr>
      <a:lvl7pPr marL="740611" algn="ctr" defTabSz="3521757" rtl="0" fontAlgn="base">
        <a:spcBef>
          <a:spcPct val="0"/>
        </a:spcBef>
        <a:spcAft>
          <a:spcPct val="0"/>
        </a:spcAft>
        <a:defRPr sz="17100">
          <a:solidFill>
            <a:schemeClr val="tx2"/>
          </a:solidFill>
          <a:latin typeface="Times New Roman" pitchFamily="18" charset="0"/>
        </a:defRPr>
      </a:lvl7pPr>
      <a:lvl8pPr marL="1110916" algn="ctr" defTabSz="3521757" rtl="0" fontAlgn="base">
        <a:spcBef>
          <a:spcPct val="0"/>
        </a:spcBef>
        <a:spcAft>
          <a:spcPct val="0"/>
        </a:spcAft>
        <a:defRPr sz="17100">
          <a:solidFill>
            <a:schemeClr val="tx2"/>
          </a:solidFill>
          <a:latin typeface="Times New Roman" pitchFamily="18" charset="0"/>
        </a:defRPr>
      </a:lvl8pPr>
      <a:lvl9pPr marL="1481221" algn="ctr" defTabSz="3521757" rtl="0" fontAlgn="base">
        <a:spcBef>
          <a:spcPct val="0"/>
        </a:spcBef>
        <a:spcAft>
          <a:spcPct val="0"/>
        </a:spcAft>
        <a:defRPr sz="17100">
          <a:solidFill>
            <a:schemeClr val="tx2"/>
          </a:solidFill>
          <a:latin typeface="Times New Roman" pitchFamily="18" charset="0"/>
        </a:defRPr>
      </a:lvl9pPr>
    </p:titleStyle>
    <p:bodyStyle>
      <a:lvl1pPr marL="1322388" indent="-1322388" algn="l" defTabSz="3519488" rtl="0" eaLnBrk="0" fontAlgn="base" hangingPunct="0">
        <a:spcBef>
          <a:spcPct val="20000"/>
        </a:spcBef>
        <a:spcAft>
          <a:spcPct val="0"/>
        </a:spcAft>
        <a:buChar char="•"/>
        <a:defRPr sz="12100">
          <a:solidFill>
            <a:schemeClr val="tx1"/>
          </a:solidFill>
          <a:latin typeface="+mn-lt"/>
          <a:ea typeface="+mn-ea"/>
          <a:cs typeface="+mn-cs"/>
        </a:defRPr>
      </a:lvl1pPr>
      <a:lvl2pPr marL="2863850" indent="-1103313" algn="l" defTabSz="3519488" rtl="0" eaLnBrk="0" fontAlgn="base" hangingPunct="0">
        <a:spcBef>
          <a:spcPct val="20000"/>
        </a:spcBef>
        <a:spcAft>
          <a:spcPct val="0"/>
        </a:spcAft>
        <a:buChar char="–"/>
        <a:defRPr sz="10900">
          <a:solidFill>
            <a:schemeClr val="tx1"/>
          </a:solidFill>
          <a:latin typeface="+mn-lt"/>
        </a:defRPr>
      </a:lvl2pPr>
      <a:lvl3pPr marL="4406900" indent="-884238" algn="l" defTabSz="3519488" rtl="0" eaLnBrk="0" fontAlgn="base" hangingPunct="0">
        <a:spcBef>
          <a:spcPct val="20000"/>
        </a:spcBef>
        <a:spcAft>
          <a:spcPct val="0"/>
        </a:spcAft>
        <a:buChar char="•"/>
        <a:defRPr sz="9300">
          <a:solidFill>
            <a:schemeClr val="tx1"/>
          </a:solidFill>
          <a:latin typeface="+mn-lt"/>
        </a:defRPr>
      </a:lvl3pPr>
      <a:lvl4pPr marL="6169025" indent="-877888" algn="l" defTabSz="3519488" rtl="0" eaLnBrk="0" fontAlgn="base" hangingPunct="0">
        <a:spcBef>
          <a:spcPct val="20000"/>
        </a:spcBef>
        <a:spcAft>
          <a:spcPct val="0"/>
        </a:spcAft>
        <a:buChar char="–"/>
        <a:defRPr sz="7700">
          <a:solidFill>
            <a:schemeClr val="tx1"/>
          </a:solidFill>
          <a:latin typeface="+mn-lt"/>
        </a:defRPr>
      </a:lvl4pPr>
      <a:lvl5pPr marL="7931150" indent="-879475" algn="l" defTabSz="3519488" rtl="0" eaLnBrk="0" fontAlgn="base" hangingPunct="0">
        <a:spcBef>
          <a:spcPct val="20000"/>
        </a:spcBef>
        <a:spcAft>
          <a:spcPct val="0"/>
        </a:spcAft>
        <a:buChar char="»"/>
        <a:defRPr sz="7700">
          <a:solidFill>
            <a:schemeClr val="tx1"/>
          </a:solidFill>
          <a:latin typeface="+mn-lt"/>
        </a:defRPr>
      </a:lvl5pPr>
      <a:lvl6pPr marL="8302295" indent="-880761" algn="l" defTabSz="3521757" rtl="0" fontAlgn="base">
        <a:spcBef>
          <a:spcPct val="20000"/>
        </a:spcBef>
        <a:spcAft>
          <a:spcPct val="0"/>
        </a:spcAft>
        <a:buChar char="»"/>
        <a:defRPr sz="7700">
          <a:solidFill>
            <a:schemeClr val="tx1"/>
          </a:solidFill>
          <a:latin typeface="+mn-lt"/>
        </a:defRPr>
      </a:lvl6pPr>
      <a:lvl7pPr marL="8672601" indent="-880761" algn="l" defTabSz="3521757" rtl="0" fontAlgn="base">
        <a:spcBef>
          <a:spcPct val="20000"/>
        </a:spcBef>
        <a:spcAft>
          <a:spcPct val="0"/>
        </a:spcAft>
        <a:buChar char="»"/>
        <a:defRPr sz="7700">
          <a:solidFill>
            <a:schemeClr val="tx1"/>
          </a:solidFill>
          <a:latin typeface="+mn-lt"/>
        </a:defRPr>
      </a:lvl7pPr>
      <a:lvl8pPr marL="9042906" indent="-880761" algn="l" defTabSz="3521757" rtl="0" fontAlgn="base">
        <a:spcBef>
          <a:spcPct val="20000"/>
        </a:spcBef>
        <a:spcAft>
          <a:spcPct val="0"/>
        </a:spcAft>
        <a:buChar char="»"/>
        <a:defRPr sz="7700">
          <a:solidFill>
            <a:schemeClr val="tx1"/>
          </a:solidFill>
          <a:latin typeface="+mn-lt"/>
        </a:defRPr>
      </a:lvl8pPr>
      <a:lvl9pPr marL="9413211" indent="-880761" algn="l" defTabSz="3521757" rtl="0" fontAlgn="base">
        <a:spcBef>
          <a:spcPct val="20000"/>
        </a:spcBef>
        <a:spcAft>
          <a:spcPct val="0"/>
        </a:spcAft>
        <a:buChar char="»"/>
        <a:defRPr sz="7700">
          <a:solidFill>
            <a:schemeClr val="tx1"/>
          </a:solidFill>
          <a:latin typeface="+mn-lt"/>
        </a:defRPr>
      </a:lvl9pPr>
    </p:bodyStyle>
    <p:otherStyle>
      <a:defPPr>
        <a:defRPr lang="el-GR"/>
      </a:defPPr>
      <a:lvl1pPr marL="0" algn="l" defTabSz="740611" rtl="0" eaLnBrk="1" latinLnBrk="0" hangingPunct="1">
        <a:defRPr sz="1400" kern="1200">
          <a:solidFill>
            <a:schemeClr val="tx1"/>
          </a:solidFill>
          <a:latin typeface="+mn-lt"/>
          <a:ea typeface="+mn-ea"/>
          <a:cs typeface="+mn-cs"/>
        </a:defRPr>
      </a:lvl1pPr>
      <a:lvl2pPr marL="370305" algn="l" defTabSz="740611" rtl="0" eaLnBrk="1" latinLnBrk="0" hangingPunct="1">
        <a:defRPr sz="1400" kern="1200">
          <a:solidFill>
            <a:schemeClr val="tx1"/>
          </a:solidFill>
          <a:latin typeface="+mn-lt"/>
          <a:ea typeface="+mn-ea"/>
          <a:cs typeface="+mn-cs"/>
        </a:defRPr>
      </a:lvl2pPr>
      <a:lvl3pPr marL="740611" algn="l" defTabSz="740611" rtl="0" eaLnBrk="1" latinLnBrk="0" hangingPunct="1">
        <a:defRPr sz="1400" kern="1200">
          <a:solidFill>
            <a:schemeClr val="tx1"/>
          </a:solidFill>
          <a:latin typeface="+mn-lt"/>
          <a:ea typeface="+mn-ea"/>
          <a:cs typeface="+mn-cs"/>
        </a:defRPr>
      </a:lvl3pPr>
      <a:lvl4pPr marL="1110916" algn="l" defTabSz="740611" rtl="0" eaLnBrk="1" latinLnBrk="0" hangingPunct="1">
        <a:defRPr sz="1400" kern="1200">
          <a:solidFill>
            <a:schemeClr val="tx1"/>
          </a:solidFill>
          <a:latin typeface="+mn-lt"/>
          <a:ea typeface="+mn-ea"/>
          <a:cs typeface="+mn-cs"/>
        </a:defRPr>
      </a:lvl4pPr>
      <a:lvl5pPr marL="1481221" algn="l" defTabSz="740611" rtl="0" eaLnBrk="1" latinLnBrk="0" hangingPunct="1">
        <a:defRPr sz="1400" kern="1200">
          <a:solidFill>
            <a:schemeClr val="tx1"/>
          </a:solidFill>
          <a:latin typeface="+mn-lt"/>
          <a:ea typeface="+mn-ea"/>
          <a:cs typeface="+mn-cs"/>
        </a:defRPr>
      </a:lvl5pPr>
      <a:lvl6pPr marL="1851526" algn="l" defTabSz="740611" rtl="0" eaLnBrk="1" latinLnBrk="0" hangingPunct="1">
        <a:defRPr sz="1400" kern="1200">
          <a:solidFill>
            <a:schemeClr val="tx1"/>
          </a:solidFill>
          <a:latin typeface="+mn-lt"/>
          <a:ea typeface="+mn-ea"/>
          <a:cs typeface="+mn-cs"/>
        </a:defRPr>
      </a:lvl6pPr>
      <a:lvl7pPr marL="2221832" algn="l" defTabSz="740611" rtl="0" eaLnBrk="1" latinLnBrk="0" hangingPunct="1">
        <a:defRPr sz="1400" kern="1200">
          <a:solidFill>
            <a:schemeClr val="tx1"/>
          </a:solidFill>
          <a:latin typeface="+mn-lt"/>
          <a:ea typeface="+mn-ea"/>
          <a:cs typeface="+mn-cs"/>
        </a:defRPr>
      </a:lvl7pPr>
      <a:lvl8pPr marL="2592137" algn="l" defTabSz="740611" rtl="0" eaLnBrk="1" latinLnBrk="0" hangingPunct="1">
        <a:defRPr sz="1400" kern="1200">
          <a:solidFill>
            <a:schemeClr val="tx1"/>
          </a:solidFill>
          <a:latin typeface="+mn-lt"/>
          <a:ea typeface="+mn-ea"/>
          <a:cs typeface="+mn-cs"/>
        </a:defRPr>
      </a:lvl8pPr>
      <a:lvl9pPr marL="2962442" algn="l" defTabSz="740611"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493" userDrawn="1">
          <p15:clr>
            <a:srgbClr val="F26B43"/>
          </p15:clr>
        </p15:guide>
        <p15:guide id="2" pos="9525"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sld>
</file>

<file path=ppt/theme/theme1.xml><?xml version="1.0" encoding="utf-8"?>
<a:theme xmlns:a="http://schemas.openxmlformats.org/drawingml/2006/main" name="Default Design">
  <a:themeElements>
    <a:clrScheme name="Custom 1">
      <a:dk1>
        <a:sysClr val="windowText" lastClr="000000"/>
      </a:dk1>
      <a:lt1>
        <a:sysClr val="window" lastClr="FFFFFF"/>
      </a:lt1>
      <a:dk2>
        <a:srgbClr val="3B3059"/>
      </a:dk2>
      <a:lt2>
        <a:srgbClr val="EBEBEB"/>
      </a:lt2>
      <a:accent1>
        <a:srgbClr val="F1BE88"/>
      </a:accent1>
      <a:accent2>
        <a:srgbClr val="E33D6F"/>
      </a:accent2>
      <a:accent3>
        <a:srgbClr val="E45F3C"/>
      </a:accent3>
      <a:accent4>
        <a:srgbClr val="E9943A"/>
      </a:accent4>
      <a:accent5>
        <a:srgbClr val="BBBBBB"/>
      </a:accent5>
      <a:accent6>
        <a:srgbClr val="F6D4B0"/>
      </a:accent6>
      <a:hlink>
        <a:srgbClr val="8F8F8F"/>
      </a:hlink>
      <a:folHlink>
        <a:srgbClr val="A5A5A5"/>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817563" rtl="0" eaLnBrk="0" fontAlgn="base" latinLnBrk="0" hangingPunct="0">
          <a:lnSpc>
            <a:spcPct val="100000"/>
          </a:lnSpc>
          <a:spcBef>
            <a:spcPct val="0"/>
          </a:spcBef>
          <a:spcAft>
            <a:spcPct val="0"/>
          </a:spcAft>
          <a:buClrTx/>
          <a:buSzTx/>
          <a:buFontTx/>
          <a:buNone/>
          <a:tabLst/>
          <a:defRPr kumimoji="0" lang="en-GB" sz="2500" b="0" i="0" u="none" strike="noStrike" cap="none" normalizeH="0" baseline="0" smtClean="0">
            <a:ln>
              <a:noFill/>
            </a:ln>
            <a:solidFill>
              <a:srgbClr val="000099"/>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817563" rtl="0" eaLnBrk="0" fontAlgn="base" latinLnBrk="0" hangingPunct="0">
          <a:lnSpc>
            <a:spcPct val="100000"/>
          </a:lnSpc>
          <a:spcBef>
            <a:spcPct val="0"/>
          </a:spcBef>
          <a:spcAft>
            <a:spcPct val="0"/>
          </a:spcAft>
          <a:buClrTx/>
          <a:buSzTx/>
          <a:buFontTx/>
          <a:buNone/>
          <a:tabLst/>
          <a:defRPr kumimoji="0" lang="en-GB" sz="2500" b="0" i="0" u="none" strike="noStrike" cap="none" normalizeH="0" baseline="0" smtClean="0">
            <a:ln>
              <a:noFill/>
            </a:ln>
            <a:solidFill>
              <a:srgbClr val="000099"/>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Level</Template>
  <TotalTime>13975</TotalTime>
  <Words>0</Words>
  <Application>Microsoft Office PowerPoint</Application>
  <PresentationFormat>Προσαρμογή</PresentationFormat>
  <Paragraphs>0</Paragraphs>
  <Slides>1</Slides>
  <Notes>0</Notes>
  <HiddenSlides>0</HiddenSlides>
  <MMClips>0</MMClips>
  <ScaleCrop>false</ScaleCrop>
  <HeadingPairs>
    <vt:vector size="6" baseType="variant">
      <vt:variant>
        <vt:lpstr>Γραμματοσειρές που χρησιμοποιούνται</vt:lpstr>
      </vt:variant>
      <vt:variant>
        <vt:i4>6</vt:i4>
      </vt:variant>
      <vt:variant>
        <vt:lpstr>Θέμα</vt:lpstr>
      </vt:variant>
      <vt:variant>
        <vt:i4>1</vt:i4>
      </vt:variant>
      <vt:variant>
        <vt:lpstr>Τίτλοι διαφανειών</vt:lpstr>
      </vt:variant>
      <vt:variant>
        <vt:i4>1</vt:i4>
      </vt:variant>
    </vt:vector>
  </HeadingPairs>
  <TitlesOfParts>
    <vt:vector size="8" baseType="lpstr">
      <vt:lpstr>Arial</vt:lpstr>
      <vt:lpstr>Bahnschrift</vt:lpstr>
      <vt:lpstr>Calibri</vt:lpstr>
      <vt:lpstr>Cambria Math</vt:lpstr>
      <vt:lpstr>Times New Roman</vt:lpstr>
      <vt:lpstr>Wingdings</vt:lpstr>
      <vt:lpstr>Default Design</vt:lpstr>
      <vt:lpstr>Παρουσίαση του PowerPoint</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Fanny Tsironi</dc:creator>
  <cp:lastModifiedBy>Food Save</cp:lastModifiedBy>
  <cp:revision>1190</cp:revision>
  <cp:lastPrinted>2016-07-12T09:37:05Z</cp:lastPrinted>
  <dcterms:created xsi:type="dcterms:W3CDTF">2003-06-08T20:56:36Z</dcterms:created>
  <dcterms:modified xsi:type="dcterms:W3CDTF">2025-10-01T08:15:23Z</dcterms:modified>
</cp:coreProperties>
</file>